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60" r:id="rId4"/>
    <p:sldId id="261" r:id="rId5"/>
    <p:sldId id="257" r:id="rId6"/>
    <p:sldId id="258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0" r:id="rId19"/>
    <p:sldId id="281" r:id="rId20"/>
    <p:sldId id="283" r:id="rId21"/>
    <p:sldId id="282" r:id="rId22"/>
    <p:sldId id="275" r:id="rId23"/>
    <p:sldId id="276" r:id="rId24"/>
    <p:sldId id="277" r:id="rId25"/>
    <p:sldId id="278" r:id="rId26"/>
    <p:sldId id="279" r:id="rId27"/>
    <p:sldId id="285" r:id="rId28"/>
    <p:sldId id="286" r:id="rId29"/>
    <p:sldId id="288" r:id="rId30"/>
    <p:sldId id="289" r:id="rId31"/>
    <p:sldId id="290" r:id="rId32"/>
    <p:sldId id="291" r:id="rId33"/>
    <p:sldId id="293" r:id="rId34"/>
    <p:sldId id="292" r:id="rId35"/>
    <p:sldId id="284" r:id="rId36"/>
    <p:sldId id="287" r:id="rId37"/>
    <p:sldId id="266" r:id="rId38"/>
    <p:sldId id="26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Niklewicz-Perczak" initials="AN" lastIdx="2" clrIdx="0">
    <p:extLst/>
  </p:cmAuthor>
  <p:cmAuthor id="2" name="Anna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E5C"/>
    <a:srgbClr val="798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9" autoAdjust="0"/>
    <p:restoredTop sz="78981" autoAdjust="0"/>
  </p:normalViewPr>
  <p:slideViewPr>
    <p:cSldViewPr snapToGrid="0" snapToObjects="1">
      <p:cViewPr varScale="1">
        <p:scale>
          <a:sx n="69" d="100"/>
          <a:sy n="69" d="100"/>
        </p:scale>
        <p:origin x="195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48328-05D4-4A5D-A9F7-FA76B6B39EB6}" type="datetimeFigureOut">
              <a:rPr lang="pl-PL" smtClean="0"/>
              <a:pPr/>
              <a:t>2017-03-14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2297D-D7DE-4B2B-B750-F2F8C5BC701F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2803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lad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atarnia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4856"/>
          <a:stretch/>
        </p:blipFill>
        <p:spPr>
          <a:xfrm>
            <a:off x="-36000" y="0"/>
            <a:ext cx="9216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408000"/>
            <a:ext cx="9144000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Calibri" pitchFamily="34" charset="0"/>
                <a:cs typeface="Calibri" pitchFamily="34" charset="0"/>
              </a:rPr>
              <a:t>TECHNOLOGIES THAT GUIDE INDUSTRY</a:t>
            </a:r>
            <a:endParaRPr lang="en-US" sz="1200" spc="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8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pl-PL" dirty="0" smtClean="0"/>
              <a:t>Tytuł prezentacji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pl-PL" dirty="0" smtClean="0"/>
              <a:t>Podtytuł / imię i nazwisko autora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6537960" y="439955"/>
            <a:ext cx="2606040" cy="589280"/>
            <a:chOff x="5979160" y="2072640"/>
            <a:chExt cx="2606040" cy="58928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5979160" y="2072640"/>
              <a:ext cx="2606040" cy="58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16320" y="2201875"/>
              <a:ext cx="2067560" cy="33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97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Calibri" pitchFamily="34" charset="0"/>
                <a:cs typeface="Calibri" pitchFamily="34" charset="0"/>
              </a:rPr>
              <a:t>TECHNOLOGIES THAT GUIDE INDUSTRY</a:t>
            </a:r>
            <a:endParaRPr lang="en-US" sz="1200" spc="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48461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"/>
              </a:defRPr>
            </a:lvl1pPr>
            <a:lvl2pPr marL="504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2pPr>
            <a:lvl3pPr marL="648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3pPr>
            <a:lvl4pPr marL="792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4pPr>
            <a:lvl5pPr marL="936000" indent="-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625360"/>
            <a:ext cx="9144000" cy="178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699760"/>
            <a:ext cx="9144000" cy="709613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marL="0" indent="0">
              <a:buNone/>
              <a:defRPr sz="1600" baseline="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pl-PL" dirty="0" smtClean="0"/>
              <a:t>Dodatkowy tekst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 hasCustomPrompt="1"/>
          </p:nvPr>
        </p:nvSpPr>
        <p:spPr>
          <a:xfrm>
            <a:off x="0" y="4625360"/>
            <a:ext cx="9144000" cy="1074400"/>
          </a:xfrm>
          <a:prstGeom prst="rect">
            <a:avLst/>
          </a:prstGeom>
        </p:spPr>
        <p:txBody>
          <a:bodyPr lIns="360000" tIns="180000" rIns="360000" bIns="270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pl-PL" dirty="0" err="1" smtClean="0"/>
              <a:t>Nagłowek</a:t>
            </a:r>
            <a:r>
              <a:rPr lang="pl-PL" dirty="0" smtClean="0"/>
              <a:t> sekcji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Calibri" pitchFamily="34" charset="0"/>
                <a:cs typeface="Calibri" pitchFamily="34" charset="0"/>
              </a:rPr>
              <a:t>TECHNOLOGIES THAT GUIDE INDUSTRY</a:t>
            </a:r>
            <a:endParaRPr lang="en-US" sz="1200" spc="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Calibri" pitchFamily="34" charset="0"/>
                <a:cs typeface="Calibri" pitchFamily="34" charset="0"/>
              </a:rPr>
              <a:t>TECHNOLOGIES THAT GUIDE INDUSTRY</a:t>
            </a:r>
            <a:endParaRPr lang="en-US" sz="1200" spc="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216937"/>
            <a:ext cx="4405492" cy="4857370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216937"/>
            <a:ext cx="4405491" cy="4857370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Calibri" pitchFamily="34" charset="0"/>
                <a:cs typeface="Calibri" pitchFamily="34" charset="0"/>
              </a:rPr>
              <a:t>TECHNOLOGIES THAT GUIDE INDUSTRY</a:t>
            </a:r>
            <a:endParaRPr lang="en-US" sz="1200" spc="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28043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/>
          </p:nvPr>
        </p:nvSpPr>
        <p:spPr>
          <a:xfrm>
            <a:off x="4738509" y="1846263"/>
            <a:ext cx="4405491" cy="4228043"/>
          </a:xfrm>
          <a:prstGeom prst="rect">
            <a:avLst/>
          </a:prstGeom>
        </p:spPr>
        <p:txBody>
          <a:bodyPr vert="horz" r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pl-PL" dirty="0" smtClean="0"/>
              <a:t>Nagłówek 1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38499" y="1217613"/>
            <a:ext cx="4406199" cy="628650"/>
          </a:xfrm>
          <a:prstGeom prst="rect">
            <a:avLst/>
          </a:prstGeom>
        </p:spPr>
        <p:txBody>
          <a:bodyPr vert="horz" lIns="0" tIns="0" rIns="36000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pl-PL" dirty="0" smtClean="0"/>
              <a:t>Nagłówek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4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Calibri" pitchFamily="34" charset="0"/>
                <a:cs typeface="Calibri" pitchFamily="34" charset="0"/>
              </a:rPr>
              <a:t>TECHNOLOGIES THAT GUIDE INDUSTRY</a:t>
            </a:r>
            <a:endParaRPr lang="en-US" sz="1200" spc="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8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 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Calibri" pitchFamily="34" charset="0"/>
                <a:cs typeface="Calibri" pitchFamily="34" charset="0"/>
              </a:rPr>
              <a:t>TECHNOLOGIES THAT GUIDE INDUSTRY</a:t>
            </a:r>
            <a:endParaRPr lang="en-US" sz="1200" spc="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1846263"/>
            <a:ext cx="4405492" cy="421749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17613"/>
            <a:ext cx="4406200" cy="628650"/>
          </a:xfrm>
          <a:prstGeom prst="rect">
            <a:avLst/>
          </a:prstGeom>
        </p:spPr>
        <p:txBody>
          <a:bodyPr vert="horz" lIns="360000" tIns="0" rIns="0" bIns="90000" anchor="ctr" anchorCtr="0">
            <a:normAutofit/>
          </a:bodyPr>
          <a:lstStyle>
            <a:lvl1pPr marL="0" indent="0">
              <a:buNone/>
              <a:defRPr sz="2000" b="0" baseline="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pl-PL" dirty="0" smtClean="0"/>
              <a:t>Nagłówek 1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/>
          </p:nvPr>
        </p:nvSpPr>
        <p:spPr>
          <a:xfrm>
            <a:off x="4738508" y="1217613"/>
            <a:ext cx="3947593" cy="4846148"/>
          </a:xfrm>
          <a:prstGeom prst="rect">
            <a:avLst/>
          </a:prstGeom>
        </p:spPr>
        <p:txBody>
          <a:bodyPr vert="horz" lIns="360000">
            <a:normAutofit/>
          </a:bodyPr>
          <a:lstStyle>
            <a:lvl1pPr marL="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8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  <a:lvl2pPr marL="144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8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ek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prstGeom prst="rect">
            <a:avLst/>
          </a:prstGeom>
        </p:spPr>
        <p:txBody>
          <a:bodyPr lIns="360000" tIns="0" rIns="360000" bIns="54000" anchor="ctr" anchorCtr="0">
            <a:normAutofit/>
          </a:bodyPr>
          <a:lstStyle>
            <a:lvl1pPr algn="l">
              <a:defRPr sz="2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8000"/>
            <a:ext cx="7355638" cy="450000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0" dirty="0" smtClean="0">
                <a:latin typeface="Calibri" pitchFamily="34" charset="0"/>
                <a:cs typeface="Calibri" pitchFamily="34" charset="0"/>
              </a:rPr>
              <a:t>TECHNOLOGIES THAT GUIDE INDUSTRY</a:t>
            </a:r>
            <a:endParaRPr lang="en-US" sz="1200" spc="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355638" y="6408000"/>
            <a:ext cx="1788362" cy="45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379" y="6506690"/>
            <a:ext cx="1578879" cy="252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0" y="5197147"/>
            <a:ext cx="9144000" cy="866614"/>
          </a:xfrm>
          <a:prstGeom prst="rect">
            <a:avLst/>
          </a:prstGeom>
        </p:spPr>
        <p:txBody>
          <a:bodyPr vert="horz" lIns="360000" tIns="0" rIns="360000" bIns="90000" anchor="ctr" anchorCtr="0">
            <a:normAutofit/>
          </a:bodyPr>
          <a:lstStyle>
            <a:lvl1pPr marL="0" indent="0" algn="ctr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Calibri" pitchFamily="34" charset="0"/>
                <a:cs typeface="Calibri" pitchFamily="34" charset="0"/>
              </a:defRPr>
            </a:lvl1pPr>
            <a:lvl2pPr marL="144000" indent="0">
              <a:spcBef>
                <a:spcPts val="800"/>
              </a:spcBef>
              <a:buClr>
                <a:srgbClr val="2D3E5C"/>
              </a:buClr>
              <a:buFont typeface="Arial"/>
              <a:buNone/>
              <a:defRPr sz="1600">
                <a:solidFill>
                  <a:srgbClr val="2D3E5C"/>
                </a:solidFill>
                <a:latin typeface="Arial"/>
                <a:cs typeface="Arial"/>
              </a:defRPr>
            </a:lvl2pPr>
            <a:lvl3pPr marL="288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3pPr>
            <a:lvl4pPr marL="432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4pPr>
            <a:lvl5pPr marL="576000" indent="144000">
              <a:spcBef>
                <a:spcPts val="800"/>
              </a:spcBef>
              <a:buClr>
                <a:srgbClr val="2D3E5C"/>
              </a:buClr>
              <a:buFont typeface="Arial"/>
              <a:buChar char="•"/>
              <a:defRPr sz="1600">
                <a:solidFill>
                  <a:srgbClr val="2D3E5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33375" y="1217613"/>
            <a:ext cx="8477250" cy="39798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8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6" r:id="rId6"/>
    <p:sldLayoutId id="2147483664" r:id="rId7"/>
    <p:sldLayoutId id="2147483665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ester.sourceforge.net/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://cs.gmu.edu/~offutt/mujav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test.org/" TargetMode="External"/><Relationship Id="rId5" Type="http://schemas.openxmlformats.org/officeDocument/2006/relationships/hyperlink" Target="http://www.st.cs.uni-saarland.de/mutation/" TargetMode="External"/><Relationship Id="rId4" Type="http://schemas.openxmlformats.org/officeDocument/2006/relationships/hyperlink" Target="http://jumble.sourceforge.net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 smtClean="0"/>
              <a:t>Mutanci są wśród nas – testy mutacyjne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400" dirty="0" smtClean="0"/>
              <a:t>Michał Dubel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28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100%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Coverage</a:t>
            </a:r>
            <a:r>
              <a:rPr lang="pl-PL" dirty="0"/>
              <a:t> = Holy </a:t>
            </a:r>
            <a:r>
              <a:rPr lang="pl-PL" dirty="0" err="1"/>
              <a:t>Grail</a:t>
            </a:r>
            <a:r>
              <a:rPr lang="pl-PL" dirty="0"/>
              <a:t> 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3920"/>
            <a:ext cx="4274545" cy="295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24" y="3391933"/>
            <a:ext cx="8191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35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Coverage</a:t>
            </a:r>
            <a:r>
              <a:rPr lang="pl-PL" dirty="0" smtClean="0"/>
              <a:t> =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quality</a:t>
            </a:r>
            <a:r>
              <a:rPr lang="pl-PL" dirty="0" smtClean="0"/>
              <a:t> </a:t>
            </a:r>
            <a:r>
              <a:rPr lang="pl-PL" dirty="0" err="1" smtClean="0"/>
              <a:t>metric</a:t>
            </a:r>
            <a:r>
              <a:rPr lang="pl-PL" dirty="0" smtClean="0"/>
              <a:t> ?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err="1" smtClean="0"/>
              <a:t>Any</a:t>
            </a:r>
            <a:r>
              <a:rPr lang="pl-PL" dirty="0" smtClean="0"/>
              <a:t> </a:t>
            </a:r>
            <a:r>
              <a:rPr lang="pl-PL" dirty="0" err="1" smtClean="0"/>
              <a:t>metric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fooled</a:t>
            </a:r>
            <a:endParaRPr lang="pl-PL" dirty="0" smtClean="0"/>
          </a:p>
          <a:p>
            <a:r>
              <a:rPr lang="pl-PL" dirty="0" smtClean="0"/>
              <a:t>CC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b="1" dirty="0" err="1" smtClean="0"/>
              <a:t>metric</a:t>
            </a:r>
            <a:endParaRPr lang="pl-PL" b="1" dirty="0" smtClean="0"/>
          </a:p>
          <a:p>
            <a:pPr lvl="1"/>
            <a:r>
              <a:rPr lang="pl-PL" dirty="0" smtClean="0"/>
              <a:t>CC </a:t>
            </a:r>
            <a:r>
              <a:rPr lang="pl-PL" dirty="0" err="1" smtClean="0"/>
              <a:t>would</a:t>
            </a:r>
            <a:r>
              <a:rPr lang="pl-PL" dirty="0" smtClean="0"/>
              <a:t> be </a:t>
            </a:r>
            <a:r>
              <a:rPr lang="pl-PL" dirty="0" err="1" smtClean="0"/>
              <a:t>fooled</a:t>
            </a:r>
            <a:r>
              <a:rPr lang="pl-PL" dirty="0" smtClean="0"/>
              <a:t>:</a:t>
            </a:r>
          </a:p>
          <a:p>
            <a:pPr lvl="2"/>
            <a:r>
              <a:rPr lang="pl-PL" dirty="0" err="1" smtClean="0"/>
              <a:t>Accidentaly</a:t>
            </a:r>
            <a:endParaRPr lang="pl-PL" dirty="0" smtClean="0"/>
          </a:p>
          <a:p>
            <a:pPr lvl="2"/>
            <a:r>
              <a:rPr lang="pl-PL" dirty="0" smtClean="0"/>
              <a:t>On </a:t>
            </a:r>
            <a:r>
              <a:rPr lang="pl-PL" dirty="0" err="1" smtClean="0"/>
              <a:t>purpose</a:t>
            </a:r>
            <a:endParaRPr lang="pl-PL" dirty="0" smtClean="0"/>
          </a:p>
          <a:p>
            <a:pPr lvl="2"/>
            <a:endParaRPr lang="pl-PL" dirty="0"/>
          </a:p>
          <a:p>
            <a:pPr marL="198900" indent="0">
              <a:buNone/>
            </a:pPr>
            <a:r>
              <a:rPr lang="pl-PL" dirty="0" err="1" smtClean="0"/>
              <a:t>Did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see</a:t>
            </a:r>
            <a:r>
              <a:rPr lang="pl-PL" dirty="0" smtClean="0"/>
              <a:t> </a:t>
            </a:r>
            <a:r>
              <a:rPr lang="en-US" dirty="0" smtClean="0"/>
              <a:t>(or </a:t>
            </a:r>
            <a:r>
              <a:rPr lang="pl-PL" dirty="0" err="1" smtClean="0"/>
              <a:t>write</a:t>
            </a:r>
            <a:r>
              <a:rPr lang="pl-PL" dirty="0" smtClean="0"/>
              <a:t> </a:t>
            </a:r>
            <a:r>
              <a:rPr lang="en-US" dirty="0" smtClean="0"/>
              <a:t>?) tests</a:t>
            </a:r>
            <a:r>
              <a:rPr lang="pl-PL" dirty="0" smtClean="0"/>
              <a:t>:</a:t>
            </a:r>
          </a:p>
          <a:p>
            <a:r>
              <a:rPr lang="en-US" dirty="0" smtClean="0"/>
              <a:t>without </a:t>
            </a:r>
            <a:r>
              <a:rPr lang="en-US" dirty="0"/>
              <a:t>verifications or assertions? </a:t>
            </a:r>
            <a:endParaRPr lang="pl-PL" dirty="0" smtClean="0"/>
          </a:p>
          <a:p>
            <a:pPr marL="198900" indent="0">
              <a:buNone/>
            </a:pPr>
            <a:r>
              <a:rPr lang="en-US" dirty="0" smtClean="0"/>
              <a:t>• </a:t>
            </a:r>
            <a:r>
              <a:rPr lang="en-US" dirty="0"/>
              <a:t>just to fake and boost coverage? </a:t>
            </a:r>
            <a:r>
              <a:rPr lang="en-US" dirty="0" smtClean="0"/>
              <a:t> </a:t>
            </a:r>
            <a:endParaRPr lang="pl-PL" dirty="0" smtClean="0"/>
          </a:p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r>
              <a:rPr lang="en-US" b="1" dirty="0" smtClean="0"/>
              <a:t>100</a:t>
            </a:r>
            <a:r>
              <a:rPr lang="en-US" b="1" dirty="0"/>
              <a:t>%</a:t>
            </a:r>
            <a:r>
              <a:rPr lang="en-US" dirty="0"/>
              <a:t> branch coverage proves </a:t>
            </a:r>
            <a:r>
              <a:rPr lang="pl-PL" dirty="0" smtClean="0"/>
              <a:t>(</a:t>
            </a:r>
            <a:r>
              <a:rPr lang="pl-PL" dirty="0" err="1" smtClean="0"/>
              <a:t>almost</a:t>
            </a:r>
            <a:r>
              <a:rPr lang="pl-PL" dirty="0" smtClean="0"/>
              <a:t>) </a:t>
            </a:r>
            <a:r>
              <a:rPr lang="en-US" dirty="0" smtClean="0"/>
              <a:t>nothing</a:t>
            </a:r>
            <a:endParaRPr lang="pl-P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96" y="1602729"/>
            <a:ext cx="3652317" cy="365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6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Mutation</a:t>
            </a:r>
            <a:r>
              <a:rPr lang="pl-PL" dirty="0" smtClean="0"/>
              <a:t> </a:t>
            </a:r>
            <a:r>
              <a:rPr lang="pl-PL" dirty="0" err="1" smtClean="0"/>
              <a:t>testing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Proposed by Richard J. Lipton in 1971 (winner of 2014 Knuth Prize</a:t>
            </a:r>
            <a:r>
              <a:rPr lang="en-US" dirty="0" smtClean="0"/>
              <a:t>)</a:t>
            </a:r>
            <a:endParaRPr lang="pl-PL" dirty="0" smtClean="0"/>
          </a:p>
          <a:p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smtClean="0"/>
              <a:t>way </a:t>
            </a:r>
            <a:r>
              <a:rPr lang="en-US" dirty="0"/>
              <a:t>to measure the quality of your </a:t>
            </a:r>
            <a:r>
              <a:rPr lang="en-US" dirty="0" smtClean="0"/>
              <a:t>tests</a:t>
            </a:r>
            <a:endParaRPr lang="pl-PL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0087"/>
            <a:ext cx="2107206" cy="210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84" y="3554109"/>
            <a:ext cx="934540" cy="93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C:\Users\dubelm\AppData\Local\Microsoft\Windows\Temporary Internet Files\Content.IE5\ZQEE01AT\research-chemicals-salvinorin-a-jwh-210-2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20" y="2674344"/>
            <a:ext cx="2057040" cy="22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dubelm\AppData\Local\Microsoft\Windows\Temporary Internet Files\Content.IE5\NK7X7ODK\Equals.svg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11" y="3661345"/>
            <a:ext cx="942120" cy="42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http://hydra-media.cursecdn.com/mutantbadlands.gamepedia.com/thumb/9/90/Mutant_rabbit_X1kf.png/163px-Mutant_rabbit_X1kf.png?version=13906c5b46f736e4eff5d2c15870a5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31" y="2820087"/>
            <a:ext cx="15525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2540" y="5089793"/>
            <a:ext cx="755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 smtClean="0"/>
              <a:t>Original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				</a:t>
            </a:r>
            <a:r>
              <a:rPr lang="pl-PL" dirty="0" err="1" smtClean="0"/>
              <a:t>Mutation</a:t>
            </a:r>
            <a:r>
              <a:rPr lang="pl-PL" dirty="0"/>
              <a:t>	</a:t>
            </a:r>
            <a:r>
              <a:rPr lang="pl-PL" dirty="0" smtClean="0"/>
              <a:t>				</a:t>
            </a:r>
            <a:r>
              <a:rPr lang="pl-PL" dirty="0" err="1" smtClean="0"/>
              <a:t>Mutated</a:t>
            </a:r>
            <a:r>
              <a:rPr lang="pl-PL" dirty="0" smtClean="0"/>
              <a:t> </a:t>
            </a:r>
            <a:r>
              <a:rPr lang="pl-PL" dirty="0" err="1" smtClean="0"/>
              <a:t>codebase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40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Mutation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pl-PL" dirty="0" smtClean="0"/>
              <a:t>Small (</a:t>
            </a:r>
            <a:r>
              <a:rPr lang="pl-PL" dirty="0" err="1" smtClean="0"/>
              <a:t>yet</a:t>
            </a:r>
            <a:r>
              <a:rPr lang="pl-PL" dirty="0" smtClean="0"/>
              <a:t> </a:t>
            </a:r>
            <a:r>
              <a:rPr lang="pl-PL" dirty="0" err="1" smtClean="0"/>
              <a:t>significant</a:t>
            </a:r>
            <a:r>
              <a:rPr lang="pl-PL" dirty="0" smtClean="0"/>
              <a:t>) </a:t>
            </a:r>
            <a:r>
              <a:rPr lang="pl-PL" dirty="0" err="1" smtClean="0"/>
              <a:t>change</a:t>
            </a:r>
            <a:r>
              <a:rPr lang="pl-PL" dirty="0" smtClean="0"/>
              <a:t> in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, ex:</a:t>
            </a:r>
          </a:p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endParaRPr lang="pl-P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99" y="1819962"/>
            <a:ext cx="47434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10242" idx="2"/>
          </p:cNvCxnSpPr>
          <p:nvPr/>
        </p:nvCxnSpPr>
        <p:spPr>
          <a:xfrm>
            <a:off x="5894024" y="2820087"/>
            <a:ext cx="0" cy="2060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0" y="4880989"/>
            <a:ext cx="45148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:\Users\dubelm\AppData\Local\Microsoft\Windows\Temporary Internet Files\Content.IE5\ZQEE01AT\research-chemicals-salvinorin-a-jwh-210-2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44" y="3118920"/>
            <a:ext cx="1169344" cy="128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40" y="1652069"/>
            <a:ext cx="2107206" cy="210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http://hydra-media.cursecdn.com/mutantbadlands.gamepedia.com/thumb/9/90/Mutant_rabbit_X1kf.png/163px-Mutant_rabbit_X1kf.png?version=13906c5b46f736e4eff5d2c15870a5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255" y="4371401"/>
            <a:ext cx="15525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17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Mutation</a:t>
            </a:r>
            <a:r>
              <a:rPr lang="pl-PL" dirty="0" smtClean="0"/>
              <a:t> </a:t>
            </a:r>
            <a:r>
              <a:rPr lang="pl-PL" dirty="0" err="1" smtClean="0"/>
              <a:t>workflow</a:t>
            </a:r>
            <a:r>
              <a:rPr lang="pl-PL" dirty="0" smtClean="0"/>
              <a:t> – </a:t>
            </a:r>
            <a:r>
              <a:rPr lang="pl-PL" dirty="0"/>
              <a:t>standard </a:t>
            </a:r>
            <a:r>
              <a:rPr lang="pl-PL" dirty="0" err="1" smtClean="0"/>
              <a:t>testing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2" y="1420715"/>
            <a:ext cx="2107206" cy="210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313542" y="2126255"/>
            <a:ext cx="4682169" cy="12449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b="1" dirty="0" err="1" smtClean="0"/>
              <a:t>Execute</a:t>
            </a:r>
            <a:r>
              <a:rPr lang="pl-PL" sz="3600" b="1" dirty="0" smtClean="0"/>
              <a:t> </a:t>
            </a:r>
            <a:r>
              <a:rPr lang="pl-PL" sz="3600" b="1" dirty="0" err="1" smtClean="0"/>
              <a:t>tests</a:t>
            </a:r>
            <a:endParaRPr lang="pl-PL" sz="3600" b="1" dirty="0"/>
          </a:p>
        </p:txBody>
      </p:sp>
      <p:pic>
        <p:nvPicPr>
          <p:cNvPr id="11266" name="Picture 2" descr="C:\Users\dubelm\AppData\Local\Microsoft\Windows\Temporary Internet Files\Content.IE5\TAGP85FS\ok-2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13" y="2040874"/>
            <a:ext cx="1809253" cy="18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0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Mutation</a:t>
            </a:r>
            <a:r>
              <a:rPr lang="pl-PL" dirty="0"/>
              <a:t> </a:t>
            </a:r>
            <a:r>
              <a:rPr lang="pl-PL" dirty="0" err="1"/>
              <a:t>workflow</a:t>
            </a:r>
            <a:r>
              <a:rPr lang="pl-PL" dirty="0"/>
              <a:t> </a:t>
            </a:r>
            <a:r>
              <a:rPr lang="pl-PL" dirty="0" smtClean="0"/>
              <a:t>– </a:t>
            </a:r>
            <a:r>
              <a:rPr lang="pl-PL" dirty="0" err="1" smtClean="0"/>
              <a:t>mutation</a:t>
            </a:r>
            <a:r>
              <a:rPr lang="pl-PL" dirty="0" smtClean="0"/>
              <a:t> </a:t>
            </a:r>
            <a:r>
              <a:rPr lang="pl-PL" dirty="0" err="1" smtClean="0"/>
              <a:t>testing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2" y="987271"/>
            <a:ext cx="2107206" cy="210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320542" y="4417757"/>
            <a:ext cx="4682169" cy="12449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b="1" dirty="0" err="1" smtClean="0"/>
              <a:t>Execute</a:t>
            </a:r>
            <a:r>
              <a:rPr lang="pl-PL" sz="3600" b="1" dirty="0" smtClean="0"/>
              <a:t> same </a:t>
            </a:r>
            <a:r>
              <a:rPr lang="pl-PL" sz="3600" b="1" dirty="0" err="1" smtClean="0"/>
              <a:t>tests</a:t>
            </a:r>
            <a:endParaRPr lang="pl-PL" sz="3600" b="1" dirty="0"/>
          </a:p>
        </p:txBody>
      </p:sp>
      <p:pic>
        <p:nvPicPr>
          <p:cNvPr id="7" name="Picture 9" descr="http://hydra-media.cursecdn.com/mutantbadlands.gamepedia.com/thumb/9/90/Mutant_rabbit_X1kf.png/163px-Mutant_rabbit_X1kf.png?version=13906c5b46f736e4eff5d2c15870a5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67" y="4173098"/>
            <a:ext cx="15525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dubelm\AppData\Local\Microsoft\Windows\Temporary Internet Files\Content.IE5\TAGP85FS\large-Question-Mark-166.6-15073[1]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76" y="4342861"/>
            <a:ext cx="741860" cy="139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>
            <a:off x="1288973" y="3094477"/>
            <a:ext cx="848299" cy="99278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Picture 4" descr="C:\Users\dubelm\AppData\Local\Microsoft\Windows\Temporary Internet Files\Content.IE5\ZQEE01AT\research-chemicals-salvinorin-a-jwh-210-2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00" y="2806548"/>
            <a:ext cx="1169344" cy="128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Mutation</a:t>
            </a:r>
            <a:r>
              <a:rPr lang="pl-PL" dirty="0"/>
              <a:t> </a:t>
            </a:r>
            <a:r>
              <a:rPr lang="pl-PL" dirty="0" err="1"/>
              <a:t>workflow</a:t>
            </a:r>
            <a:r>
              <a:rPr lang="pl-PL" dirty="0"/>
              <a:t> </a:t>
            </a:r>
            <a:r>
              <a:rPr lang="pl-PL" dirty="0" smtClean="0"/>
              <a:t>– </a:t>
            </a:r>
            <a:r>
              <a:rPr lang="pl-PL" dirty="0" err="1" smtClean="0"/>
              <a:t>testing</a:t>
            </a:r>
            <a:r>
              <a:rPr lang="pl-PL" dirty="0" smtClean="0"/>
              <a:t> </a:t>
            </a:r>
            <a:r>
              <a:rPr lang="pl-PL" dirty="0" err="1" smtClean="0"/>
              <a:t>outcome</a:t>
            </a:r>
            <a:endParaRPr lang="pl-PL" dirty="0"/>
          </a:p>
        </p:txBody>
      </p:sp>
      <p:pic>
        <p:nvPicPr>
          <p:cNvPr id="5" name="Picture 9" descr="http://hydra-media.cursecdn.com/mutantbadlands.gamepedia.com/thumb/9/90/Mutant_rabbit_X1kf.png/163px-Mutant_rabbit_X1kf.png?version=13906c5b46f736e4eff5d2c15870a5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66" y="1171461"/>
            <a:ext cx="15525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://hydra-media.cursecdn.com/mutantbadlands.gamepedia.com/thumb/9/90/Mutant_rabbit_X1kf.png/163px-Mutant_rabbit_X1kf.png?version=13906c5b46f736e4eff5d2c15870a5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67" y="4028961"/>
            <a:ext cx="15525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320542" y="1501508"/>
            <a:ext cx="4682169" cy="12449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b="1" dirty="0" err="1" smtClean="0"/>
              <a:t>Execut</a:t>
            </a:r>
            <a:r>
              <a:rPr lang="pl-PL" sz="3600" b="1" dirty="0" err="1"/>
              <a:t>e</a:t>
            </a:r>
            <a:r>
              <a:rPr lang="pl-PL" sz="3600" b="1" dirty="0" smtClean="0"/>
              <a:t> same </a:t>
            </a:r>
            <a:r>
              <a:rPr lang="pl-PL" sz="3600" b="1" dirty="0" err="1" smtClean="0"/>
              <a:t>tests</a:t>
            </a:r>
            <a:endParaRPr lang="pl-PL" sz="3600" b="1" dirty="0"/>
          </a:p>
        </p:txBody>
      </p:sp>
      <p:sp>
        <p:nvSpPr>
          <p:cNvPr id="8" name="Right Arrow 7"/>
          <p:cNvSpPr/>
          <p:nvPr/>
        </p:nvSpPr>
        <p:spPr>
          <a:xfrm>
            <a:off x="2320542" y="4359008"/>
            <a:ext cx="4682169" cy="12449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b="1" dirty="0" err="1" smtClean="0"/>
              <a:t>Execut</a:t>
            </a:r>
            <a:r>
              <a:rPr lang="pl-PL" sz="3600" b="1" dirty="0" err="1"/>
              <a:t>e</a:t>
            </a:r>
            <a:r>
              <a:rPr lang="pl-PL" sz="3600" b="1" dirty="0" smtClean="0"/>
              <a:t> same </a:t>
            </a:r>
            <a:r>
              <a:rPr lang="pl-PL" sz="3600" b="1" dirty="0" err="1" smtClean="0"/>
              <a:t>tests</a:t>
            </a:r>
            <a:endParaRPr lang="pl-PL" sz="3600" b="1" dirty="0"/>
          </a:p>
        </p:txBody>
      </p:sp>
      <p:pic>
        <p:nvPicPr>
          <p:cNvPr id="9" name="Picture 2" descr="C:\Users\dubelm\AppData\Local\Microsoft\Windows\Temporary Internet Files\Content.IE5\TAGP85FS\ok-2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03" y="1314030"/>
            <a:ext cx="1809253" cy="18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dubelm\AppData\Local\Microsoft\Windows\Temporary Internet Files\Content.IE5\XXQDQUZO\Cute-Ball-Stop-icon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404" y="4028961"/>
            <a:ext cx="1774450" cy="17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0655" y="4028961"/>
            <a:ext cx="300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</a:rPr>
              <a:t>Mutant </a:t>
            </a:r>
            <a:r>
              <a:rPr lang="pl-PL" b="1" dirty="0" err="1" smtClean="0">
                <a:solidFill>
                  <a:srgbClr val="FF0000"/>
                </a:solidFill>
              </a:rPr>
              <a:t>killed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0654" y="2707129"/>
            <a:ext cx="300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solidFill>
                  <a:srgbClr val="00B050"/>
                </a:solidFill>
              </a:rPr>
              <a:t>Mutant </a:t>
            </a:r>
            <a:r>
              <a:rPr lang="pl-PL" b="1" dirty="0" err="1" smtClean="0">
                <a:solidFill>
                  <a:srgbClr val="00B050"/>
                </a:solidFill>
              </a:rPr>
              <a:t>survived</a:t>
            </a:r>
            <a:endParaRPr lang="pl-P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7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Killing </a:t>
            </a:r>
            <a:r>
              <a:rPr lang="pl-PL" dirty="0" err="1" smtClean="0"/>
              <a:t>mutants</a:t>
            </a:r>
            <a:r>
              <a:rPr lang="pl-PL" dirty="0" smtClean="0"/>
              <a:t> (in </a:t>
            </a:r>
            <a:r>
              <a:rPr lang="pl-PL" dirty="0" err="1" smtClean="0"/>
              <a:t>code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98900" indent="0" algn="ctr">
              <a:buNone/>
            </a:pPr>
            <a:r>
              <a:rPr lang="pl-PL" sz="4400" dirty="0" smtClean="0"/>
              <a:t>Killing </a:t>
            </a:r>
            <a:r>
              <a:rPr lang="pl-PL" sz="4400" dirty="0" err="1" smtClean="0"/>
              <a:t>mutants</a:t>
            </a:r>
            <a:r>
              <a:rPr lang="pl-PL" sz="4400" dirty="0" smtClean="0"/>
              <a:t> </a:t>
            </a:r>
            <a:r>
              <a:rPr lang="pl-PL" sz="4400" dirty="0" err="1" smtClean="0"/>
              <a:t>is</a:t>
            </a:r>
            <a:r>
              <a:rPr lang="pl-PL" sz="4400" dirty="0" smtClean="0"/>
              <a:t> </a:t>
            </a:r>
            <a:r>
              <a:rPr lang="pl-PL" sz="4400" b="1" dirty="0" smtClean="0">
                <a:solidFill>
                  <a:srgbClr val="FF0000"/>
                </a:solidFill>
              </a:rPr>
              <a:t>GOOD !</a:t>
            </a:r>
            <a:endParaRPr lang="pl-PL" sz="4400" b="1" dirty="0">
              <a:solidFill>
                <a:srgbClr val="FF0000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03992"/>
            <a:ext cx="6096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12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So</a:t>
            </a:r>
            <a:r>
              <a:rPr lang="pl-PL" dirty="0" smtClean="0"/>
              <a:t> </a:t>
            </a:r>
            <a:r>
              <a:rPr lang="pl-PL" dirty="0" err="1" smtClean="0"/>
              <a:t>gooood</a:t>
            </a:r>
            <a:r>
              <a:rPr lang="pl-PL" dirty="0" smtClean="0"/>
              <a:t>… </a:t>
            </a:r>
            <a:r>
              <a:rPr lang="pl-PL" dirty="0" err="1" smtClean="0"/>
              <a:t>why</a:t>
            </a:r>
            <a:r>
              <a:rPr lang="pl-PL" dirty="0" smtClean="0"/>
              <a:t> not </a:t>
            </a:r>
            <a:r>
              <a:rPr lang="pl-PL" dirty="0" err="1" smtClean="0"/>
              <a:t>used</a:t>
            </a:r>
            <a:r>
              <a:rPr lang="pl-PL" dirty="0" smtClean="0"/>
              <a:t> </a:t>
            </a:r>
            <a:r>
              <a:rPr lang="pl-PL" dirty="0" err="1" smtClean="0"/>
              <a:t>widely</a:t>
            </a:r>
            <a:r>
              <a:rPr lang="pl-PL" dirty="0" smtClean="0"/>
              <a:t> </a:t>
            </a:r>
            <a:r>
              <a:rPr lang="pl-PL" dirty="0" err="1" smtClean="0"/>
              <a:t>since</a:t>
            </a:r>
            <a:r>
              <a:rPr lang="pl-PL" dirty="0" smtClean="0"/>
              <a:t> </a:t>
            </a:r>
            <a:r>
              <a:rPr lang="pl-PL" dirty="0" err="1" smtClean="0"/>
              <a:t>ages</a:t>
            </a:r>
            <a:r>
              <a:rPr lang="pl-PL" dirty="0" smtClean="0"/>
              <a:t> ?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400" dirty="0" smtClean="0"/>
              <a:t>Lack of </a:t>
            </a:r>
            <a:r>
              <a:rPr lang="pl-PL" sz="2400" dirty="0" err="1" smtClean="0"/>
              <a:t>tools</a:t>
            </a:r>
            <a:endParaRPr lang="pl-PL" sz="2400" dirty="0" smtClean="0"/>
          </a:p>
          <a:p>
            <a:r>
              <a:rPr lang="pl-PL" sz="2400" dirty="0" err="1" smtClean="0"/>
              <a:t>Production</a:t>
            </a:r>
            <a:r>
              <a:rPr lang="pl-PL" sz="2400" dirty="0" smtClean="0"/>
              <a:t> </a:t>
            </a:r>
            <a:r>
              <a:rPr lang="pl-PL" sz="2400" dirty="0" err="1" smtClean="0"/>
              <a:t>code</a:t>
            </a:r>
            <a:r>
              <a:rPr lang="pl-PL" sz="2400" dirty="0" smtClean="0"/>
              <a:t> </a:t>
            </a:r>
            <a:r>
              <a:rPr lang="pl-PL" sz="2400" dirty="0" err="1" smtClean="0"/>
              <a:t>modifications</a:t>
            </a:r>
            <a:endParaRPr lang="pl-PL" sz="2400" dirty="0" smtClean="0"/>
          </a:p>
          <a:p>
            <a:r>
              <a:rPr lang="pl-PL" sz="2400" dirty="0" smtClean="0"/>
              <a:t>Time, </a:t>
            </a:r>
            <a:r>
              <a:rPr lang="pl-PL" sz="2400" dirty="0" err="1" smtClean="0"/>
              <a:t>time</a:t>
            </a:r>
            <a:r>
              <a:rPr lang="pl-PL" sz="2400" dirty="0" smtClean="0"/>
              <a:t>, </a:t>
            </a:r>
            <a:r>
              <a:rPr lang="pl-PL" sz="2400" dirty="0" err="1" smtClean="0"/>
              <a:t>time</a:t>
            </a:r>
            <a:r>
              <a:rPr lang="pl-PL" sz="2400" dirty="0" smtClean="0"/>
              <a:t> !</a:t>
            </a:r>
          </a:p>
          <a:p>
            <a:r>
              <a:rPr lang="pl-PL" sz="2400" dirty="0" err="1" smtClean="0"/>
              <a:t>Endless</a:t>
            </a:r>
            <a:r>
              <a:rPr lang="pl-PL" sz="2400" dirty="0" smtClean="0"/>
              <a:t> </a:t>
            </a:r>
            <a:r>
              <a:rPr lang="pl-PL" sz="2400" dirty="0" err="1" smtClean="0"/>
              <a:t>loops</a:t>
            </a:r>
            <a:endParaRPr lang="pl-PL" sz="2400" dirty="0" smtClean="0"/>
          </a:p>
          <a:p>
            <a:r>
              <a:rPr lang="pl-PL" sz="2400" dirty="0" err="1" smtClean="0"/>
              <a:t>Overflow</a:t>
            </a:r>
            <a:endParaRPr lang="pl-PL" sz="2400" dirty="0" smtClean="0"/>
          </a:p>
          <a:p>
            <a:endParaRPr lang="pl-PL" sz="2400" dirty="0"/>
          </a:p>
        </p:txBody>
      </p:sp>
      <p:pic>
        <p:nvPicPr>
          <p:cNvPr id="15362" name="Picture 2" descr="C:\Users\dubelm\AppData\Local\Microsoft\Windows\Temporary Internet Files\Content.IE5\XXQDQUZO\problema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429" y="2986963"/>
            <a:ext cx="1966070" cy="18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Tools for Java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r>
              <a:rPr lang="pl-PL" dirty="0"/>
              <a:t>• µJava: </a:t>
            </a:r>
            <a:r>
              <a:rPr lang="pl-PL" dirty="0">
                <a:hlinkClick r:id="rId2"/>
              </a:rPr>
              <a:t>http://cs.gmu.edu/~</a:t>
            </a:r>
            <a:r>
              <a:rPr lang="pl-PL" dirty="0" smtClean="0">
                <a:hlinkClick r:id="rId2"/>
              </a:rPr>
              <a:t>offutt/mujava/</a:t>
            </a:r>
            <a:r>
              <a:rPr lang="pl-PL" dirty="0" smtClean="0"/>
              <a:t>  </a:t>
            </a:r>
            <a:r>
              <a:rPr lang="pl-PL" b="1" dirty="0">
                <a:solidFill>
                  <a:srgbClr val="FF0000"/>
                </a:solidFill>
              </a:rPr>
              <a:t>(</a:t>
            </a:r>
            <a:r>
              <a:rPr lang="pl-PL" b="1" dirty="0" err="1">
                <a:solidFill>
                  <a:srgbClr val="FF0000"/>
                </a:solidFill>
              </a:rPr>
              <a:t>inactive</a:t>
            </a:r>
            <a:r>
              <a:rPr lang="pl-PL" b="1" dirty="0">
                <a:solidFill>
                  <a:srgbClr val="FF0000"/>
                </a:solidFill>
              </a:rPr>
              <a:t>)</a:t>
            </a:r>
          </a:p>
          <a:p>
            <a:pPr marL="198900" indent="0">
              <a:buNone/>
            </a:pPr>
            <a:r>
              <a:rPr lang="pl-PL" dirty="0"/>
              <a:t>• </a:t>
            </a:r>
            <a:r>
              <a:rPr lang="pl-PL" dirty="0" err="1"/>
              <a:t>Jester</a:t>
            </a:r>
            <a:r>
              <a:rPr lang="pl-PL" dirty="0"/>
              <a:t>: </a:t>
            </a:r>
            <a:r>
              <a:rPr lang="pl-PL" dirty="0">
                <a:hlinkClick r:id="rId3"/>
              </a:rPr>
              <a:t>http://jester.sourceforge.net</a:t>
            </a:r>
            <a:r>
              <a:rPr lang="pl-PL" dirty="0" smtClean="0">
                <a:hlinkClick r:id="rId3"/>
              </a:rPr>
              <a:t>/</a:t>
            </a:r>
            <a:r>
              <a:rPr lang="pl-PL" dirty="0" smtClean="0"/>
              <a:t>  </a:t>
            </a:r>
            <a:r>
              <a:rPr lang="pl-PL" b="1" dirty="0">
                <a:solidFill>
                  <a:srgbClr val="FF0000"/>
                </a:solidFill>
              </a:rPr>
              <a:t>(</a:t>
            </a:r>
            <a:r>
              <a:rPr lang="pl-PL" b="1" dirty="0" err="1">
                <a:solidFill>
                  <a:srgbClr val="FF0000"/>
                </a:solidFill>
              </a:rPr>
              <a:t>inactive</a:t>
            </a:r>
            <a:r>
              <a:rPr lang="pl-PL" b="1" dirty="0">
                <a:solidFill>
                  <a:srgbClr val="FF0000"/>
                </a:solidFill>
              </a:rPr>
              <a:t>)</a:t>
            </a:r>
          </a:p>
          <a:p>
            <a:pPr marL="198900" indent="0">
              <a:buNone/>
            </a:pPr>
            <a:r>
              <a:rPr lang="pl-PL" dirty="0"/>
              <a:t>• </a:t>
            </a:r>
            <a:r>
              <a:rPr lang="pl-PL" dirty="0" err="1"/>
              <a:t>Jumble</a:t>
            </a:r>
            <a:r>
              <a:rPr lang="pl-PL" dirty="0"/>
              <a:t>: </a:t>
            </a:r>
            <a:r>
              <a:rPr lang="pl-PL" dirty="0">
                <a:hlinkClick r:id="rId4"/>
              </a:rPr>
              <a:t>http://jumble.sourceforge.net</a:t>
            </a:r>
            <a:r>
              <a:rPr lang="pl-PL" dirty="0" smtClean="0">
                <a:hlinkClick r:id="rId4"/>
              </a:rPr>
              <a:t>/</a:t>
            </a:r>
            <a:r>
              <a:rPr lang="pl-PL" dirty="0" smtClean="0"/>
              <a:t>  </a:t>
            </a:r>
            <a:r>
              <a:rPr lang="pl-PL" b="1" dirty="0">
                <a:solidFill>
                  <a:srgbClr val="FF0000"/>
                </a:solidFill>
              </a:rPr>
              <a:t>(</a:t>
            </a:r>
            <a:r>
              <a:rPr lang="pl-PL" b="1" dirty="0" err="1">
                <a:solidFill>
                  <a:srgbClr val="FF0000"/>
                </a:solidFill>
              </a:rPr>
              <a:t>inactive</a:t>
            </a:r>
            <a:r>
              <a:rPr lang="pl-PL" b="1" dirty="0">
                <a:solidFill>
                  <a:srgbClr val="FF0000"/>
                </a:solidFill>
              </a:rPr>
              <a:t>)</a:t>
            </a:r>
          </a:p>
          <a:p>
            <a:pPr marL="198900" indent="0">
              <a:buNone/>
            </a:pPr>
            <a:r>
              <a:rPr lang="pl-PL" dirty="0"/>
              <a:t>• </a:t>
            </a:r>
            <a:r>
              <a:rPr lang="pl-PL" dirty="0" err="1"/>
              <a:t>javaLanche</a:t>
            </a:r>
            <a:r>
              <a:rPr lang="pl-PL" dirty="0"/>
              <a:t>: </a:t>
            </a:r>
            <a:r>
              <a:rPr lang="pl-PL" dirty="0">
                <a:hlinkClick r:id="rId5"/>
              </a:rPr>
              <a:t>http://www.st.cs.uni-saarland.de/mutation</a:t>
            </a:r>
            <a:r>
              <a:rPr lang="pl-PL" dirty="0" smtClean="0">
                <a:hlinkClick r:id="rId5"/>
              </a:rPr>
              <a:t>/</a:t>
            </a:r>
            <a:r>
              <a:rPr lang="pl-PL" dirty="0" smtClean="0"/>
              <a:t>  </a:t>
            </a:r>
            <a:r>
              <a:rPr lang="pl-PL" b="1" dirty="0">
                <a:solidFill>
                  <a:srgbClr val="FF0000"/>
                </a:solidFill>
              </a:rPr>
              <a:t>(</a:t>
            </a:r>
            <a:r>
              <a:rPr lang="pl-PL" b="1" dirty="0" err="1">
                <a:solidFill>
                  <a:srgbClr val="FF0000"/>
                </a:solidFill>
              </a:rPr>
              <a:t>inactive</a:t>
            </a:r>
            <a:r>
              <a:rPr lang="pl-PL" b="1" dirty="0">
                <a:solidFill>
                  <a:srgbClr val="FF0000"/>
                </a:solidFill>
              </a:rPr>
              <a:t>)</a:t>
            </a:r>
          </a:p>
          <a:p>
            <a:pPr marL="198900" indent="0">
              <a:buNone/>
            </a:pPr>
            <a:r>
              <a:rPr lang="pl-PL" dirty="0"/>
              <a:t>• PIT: </a:t>
            </a:r>
            <a:r>
              <a:rPr lang="pl-PL" dirty="0">
                <a:hlinkClick r:id="rId6"/>
              </a:rPr>
              <a:t>http://pitest.org</a:t>
            </a:r>
            <a:r>
              <a:rPr lang="pl-PL" dirty="0" smtClean="0">
                <a:hlinkClick r:id="rId6"/>
              </a:rPr>
              <a:t>/</a:t>
            </a:r>
            <a:r>
              <a:rPr lang="pl-PL" dirty="0" smtClean="0"/>
              <a:t> </a:t>
            </a:r>
            <a:endParaRPr lang="pl-PL" dirty="0"/>
          </a:p>
        </p:txBody>
      </p:sp>
      <p:pic>
        <p:nvPicPr>
          <p:cNvPr id="17412" name="Picture 4" descr="C:\Users\dubelm\AppData\Local\Microsoft\Windows\Temporary Internet Files\Content.IE5\QH4N1FGH\117094-matte-blue-and-white-square-icon-business-tools1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54" y="3186629"/>
            <a:ext cx="3250794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29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200" dirty="0" smtClean="0"/>
              <a:t>Transition </a:t>
            </a:r>
            <a:r>
              <a:rPr lang="pl-PL" sz="2200" dirty="0"/>
              <a:t>T</a:t>
            </a:r>
            <a:r>
              <a:rPr lang="pl-PL" sz="2200" dirty="0" smtClean="0"/>
              <a:t>echnologies</a:t>
            </a:r>
            <a:endParaRPr lang="en-US" sz="2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883920"/>
            <a:ext cx="8798560" cy="0"/>
          </a:xfrm>
          <a:prstGeom prst="line">
            <a:avLst/>
          </a:prstGeom>
          <a:ln>
            <a:solidFill>
              <a:srgbClr val="798E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7423" y="1285786"/>
            <a:ext cx="2241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Polski producent oprogramowania od 1991 roku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1238" y="2690342"/>
            <a:ext cx="2477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Wykwalifikowana kadra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750</a:t>
            </a: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osób</a:t>
            </a:r>
            <a:endParaRPr kumimoji="0" lang="pl-PL" sz="1400" b="1" i="0" u="none" strike="noStrike" kern="1200" cap="none" spc="0" normalizeH="0" baseline="0" noProof="0" dirty="0">
              <a:ln>
                <a:noFill/>
              </a:ln>
              <a:solidFill>
                <a:srgbClr val="2D3E5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1825" y="3865103"/>
            <a:ext cx="287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Ponad 450 referencji </a:t>
            </a:r>
            <a:b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od polskich </a:t>
            </a:r>
            <a:b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 zagranicznych klientów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1238" y="2522143"/>
            <a:ext cx="921174" cy="921174"/>
          </a:xfrm>
          <a:prstGeom prst="rect">
            <a:avLst/>
          </a:prstGeom>
          <a:solidFill>
            <a:srgbClr val="2D3E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1238" y="1240698"/>
            <a:ext cx="921174" cy="921174"/>
          </a:xfrm>
          <a:prstGeom prst="rect">
            <a:avLst/>
          </a:prstGeom>
          <a:solidFill>
            <a:srgbClr val="212E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1238" y="3803588"/>
            <a:ext cx="902604" cy="902604"/>
          </a:xfrm>
          <a:prstGeom prst="rect">
            <a:avLst/>
          </a:prstGeom>
          <a:solidFill>
            <a:srgbClr val="465A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1238" y="5110784"/>
            <a:ext cx="902604" cy="902604"/>
          </a:xfrm>
          <a:prstGeom prst="rect">
            <a:avLst/>
          </a:prstGeom>
          <a:solidFill>
            <a:srgbClr val="5385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14" y="1333383"/>
            <a:ext cx="737052" cy="737052"/>
          </a:xfrm>
          <a:prstGeom prst="rect">
            <a:avLst/>
          </a:prstGeom>
        </p:spPr>
      </p:pic>
      <p:pic>
        <p:nvPicPr>
          <p:cNvPr id="31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1" y="3719941"/>
            <a:ext cx="1080000" cy="1080000"/>
          </a:xfrm>
          <a:prstGeom prst="rect">
            <a:avLst/>
          </a:prstGeom>
        </p:spPr>
      </p:pic>
      <p:sp>
        <p:nvSpPr>
          <p:cNvPr id="37" name="Rectangle 17"/>
          <p:cNvSpPr/>
          <p:nvPr/>
        </p:nvSpPr>
        <p:spPr>
          <a:xfrm>
            <a:off x="4864698" y="1260154"/>
            <a:ext cx="902604" cy="902604"/>
          </a:xfrm>
          <a:prstGeom prst="rect">
            <a:avLst/>
          </a:prstGeom>
          <a:solidFill>
            <a:srgbClr val="5385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12"/>
          <p:cNvSpPr txBox="1"/>
          <p:nvPr/>
        </p:nvSpPr>
        <p:spPr>
          <a:xfrm>
            <a:off x="5866171" y="1172847"/>
            <a:ext cx="2241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00" b="1" dirty="0">
                <a:solidFill>
                  <a:srgbClr val="2D3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biur w Polsce,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w USA, </a:t>
            </a:r>
            <a:endParaRPr kumimoji="0" lang="pl-PL" sz="1600" b="1" i="0" u="none" strike="noStrike" kern="1200" cap="none" spc="0" normalizeH="0" baseline="0" noProof="0" dirty="0" smtClean="0">
              <a:ln>
                <a:noFill/>
              </a:ln>
              <a:solidFill>
                <a:srgbClr val="2D3E5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Biura sprzedażowe 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 </a:t>
            </a: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Niemczech i UK</a:t>
            </a:r>
            <a:endParaRPr kumimoji="0" lang="pl-PL" sz="1600" b="1" i="0" u="none" strike="noStrike" kern="1200" cap="none" spc="0" normalizeH="0" baseline="0" noProof="0" dirty="0">
              <a:ln>
                <a:noFill/>
              </a:ln>
              <a:solidFill>
                <a:srgbClr val="2D3E5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Rectangle 15"/>
          <p:cNvSpPr/>
          <p:nvPr/>
        </p:nvSpPr>
        <p:spPr>
          <a:xfrm>
            <a:off x="4864698" y="2541599"/>
            <a:ext cx="902604" cy="902604"/>
          </a:xfrm>
          <a:prstGeom prst="rect">
            <a:avLst/>
          </a:prstGeom>
          <a:solidFill>
            <a:srgbClr val="465A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24"/>
          <p:cNvSpPr/>
          <p:nvPr/>
        </p:nvSpPr>
        <p:spPr>
          <a:xfrm>
            <a:off x="4865584" y="3804474"/>
            <a:ext cx="921174" cy="921174"/>
          </a:xfrm>
          <a:prstGeom prst="rect">
            <a:avLst/>
          </a:prstGeom>
          <a:solidFill>
            <a:srgbClr val="212E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24"/>
          <p:cNvSpPr/>
          <p:nvPr/>
        </p:nvSpPr>
        <p:spPr>
          <a:xfrm>
            <a:off x="4865584" y="5110984"/>
            <a:ext cx="921174" cy="921174"/>
          </a:xfrm>
          <a:prstGeom prst="rect">
            <a:avLst/>
          </a:prstGeom>
          <a:solidFill>
            <a:srgbClr val="212E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14"/>
          <p:cNvSpPr txBox="1"/>
          <p:nvPr/>
        </p:nvSpPr>
        <p:spPr>
          <a:xfrm>
            <a:off x="5866171" y="2567230"/>
            <a:ext cx="2639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Rozwiązania IT dla energetyki, </a:t>
            </a:r>
            <a:r>
              <a:rPr lang="pl-PL" sz="1600" b="1" dirty="0" smtClean="0">
                <a:solidFill>
                  <a:srgbClr val="2D3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rynku gazu</a:t>
            </a: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przemysłu i medycyny</a:t>
            </a:r>
          </a:p>
        </p:txBody>
      </p:sp>
      <p:sp>
        <p:nvSpPr>
          <p:cNvPr id="43" name="TextBox 18"/>
          <p:cNvSpPr txBox="1"/>
          <p:nvPr/>
        </p:nvSpPr>
        <p:spPr>
          <a:xfrm>
            <a:off x="5866171" y="3835897"/>
            <a:ext cx="287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Status Centrum Badawczo- Rozwojowego, jedna z 35 polskich firm</a:t>
            </a:r>
            <a:endParaRPr kumimoji="0" lang="pl-PL" sz="1600" b="1" i="0" u="none" strike="noStrike" kern="1200" cap="none" spc="0" normalizeH="0" baseline="0" noProof="0" dirty="0">
              <a:ln>
                <a:noFill/>
              </a:ln>
              <a:solidFill>
                <a:srgbClr val="2D3E5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TextBox 18"/>
          <p:cNvSpPr txBox="1"/>
          <p:nvPr/>
        </p:nvSpPr>
        <p:spPr>
          <a:xfrm>
            <a:off x="1698341" y="5110784"/>
            <a:ext cx="2873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Zintegrowany System 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</a:t>
            </a: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arządzania Jakością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9001, 20000, 27001, OHSAS</a:t>
            </a:r>
          </a:p>
        </p:txBody>
      </p:sp>
      <p:sp>
        <p:nvSpPr>
          <p:cNvPr id="47" name="TextBox 18"/>
          <p:cNvSpPr txBox="1"/>
          <p:nvPr/>
        </p:nvSpPr>
        <p:spPr>
          <a:xfrm>
            <a:off x="5866171" y="5156072"/>
            <a:ext cx="287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Ścisła współpraca z uczelniami wyższymi na całym świecie</a:t>
            </a:r>
            <a:endParaRPr kumimoji="0" lang="pl-PL" sz="1600" b="1" i="0" u="none" strike="noStrike" kern="1200" cap="none" spc="0" normalizeH="0" baseline="0" noProof="0" dirty="0">
              <a:ln>
                <a:noFill/>
              </a:ln>
              <a:solidFill>
                <a:srgbClr val="2D3E5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000" y="1153196"/>
            <a:ext cx="1080000" cy="1080000"/>
          </a:xfrm>
          <a:prstGeom prst="rect">
            <a:avLst/>
          </a:prstGeom>
        </p:spPr>
      </p:pic>
      <p:pic>
        <p:nvPicPr>
          <p:cNvPr id="4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61" y="2446081"/>
            <a:ext cx="1080000" cy="1080000"/>
          </a:xfrm>
          <a:prstGeom prst="rect">
            <a:avLst/>
          </a:prstGeom>
        </p:spPr>
      </p:pic>
      <p:pic>
        <p:nvPicPr>
          <p:cNvPr id="3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171" y="2455198"/>
            <a:ext cx="1080000" cy="1080000"/>
          </a:xfrm>
          <a:prstGeom prst="rect">
            <a:avLst/>
          </a:prstGeom>
        </p:spPr>
      </p:pic>
      <p:pic>
        <p:nvPicPr>
          <p:cNvPr id="4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908" y="3769607"/>
            <a:ext cx="972000" cy="972000"/>
          </a:xfrm>
          <a:prstGeom prst="rect">
            <a:avLst/>
          </a:prstGeom>
        </p:spPr>
      </p:pic>
      <p:pic>
        <p:nvPicPr>
          <p:cNvPr id="50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0" y="5022086"/>
            <a:ext cx="1080000" cy="1080000"/>
          </a:xfrm>
          <a:prstGeom prst="rect">
            <a:avLst/>
          </a:prstGeom>
        </p:spPr>
      </p:pic>
      <p:pic>
        <p:nvPicPr>
          <p:cNvPr id="51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834" y="5327895"/>
            <a:ext cx="790673" cy="5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PIT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 </a:t>
            </a:r>
            <a:r>
              <a:rPr lang="pl-PL" sz="2800" dirty="0" err="1" smtClean="0"/>
              <a:t>Bytecode</a:t>
            </a:r>
            <a:r>
              <a:rPr lang="pl-PL" sz="2800" dirty="0" smtClean="0"/>
              <a:t> </a:t>
            </a:r>
            <a:r>
              <a:rPr lang="pl-PL" sz="2800" dirty="0" err="1" smtClean="0"/>
              <a:t>manipulation</a:t>
            </a:r>
            <a:endParaRPr lang="pl-PL" sz="2800" dirty="0" smtClean="0"/>
          </a:p>
          <a:p>
            <a:r>
              <a:rPr lang="pl-PL" sz="2800" dirty="0" smtClean="0"/>
              <a:t> </a:t>
            </a:r>
            <a:r>
              <a:rPr lang="pl-PL" sz="2800" dirty="0" err="1" smtClean="0"/>
              <a:t>Analyze</a:t>
            </a:r>
            <a:r>
              <a:rPr lang="pl-PL" sz="2800" dirty="0" smtClean="0"/>
              <a:t> lines with standard </a:t>
            </a:r>
            <a:r>
              <a:rPr lang="pl-PL" sz="2800" dirty="0" err="1" smtClean="0"/>
              <a:t>coverage</a:t>
            </a:r>
            <a:endParaRPr lang="pl-PL" sz="2800" dirty="0" smtClean="0"/>
          </a:p>
          <a:p>
            <a:r>
              <a:rPr lang="pl-PL" sz="2800" dirty="0" smtClean="0"/>
              <a:t> </a:t>
            </a:r>
            <a:r>
              <a:rPr lang="pl-PL" sz="2800" dirty="0" err="1" smtClean="0"/>
              <a:t>Analyze</a:t>
            </a:r>
            <a:r>
              <a:rPr lang="pl-PL" sz="2800" dirty="0" smtClean="0"/>
              <a:t> </a:t>
            </a:r>
            <a:r>
              <a:rPr lang="pl-PL" sz="2800" dirty="0" err="1" smtClean="0"/>
              <a:t>only</a:t>
            </a:r>
            <a:r>
              <a:rPr lang="pl-PL" sz="2800" dirty="0" smtClean="0"/>
              <a:t> </a:t>
            </a:r>
            <a:r>
              <a:rPr lang="pl-PL" sz="2800" dirty="0" err="1" smtClean="0"/>
              <a:t>related</a:t>
            </a:r>
            <a:r>
              <a:rPr lang="pl-PL" sz="2800" dirty="0" smtClean="0"/>
              <a:t> </a:t>
            </a:r>
            <a:r>
              <a:rPr lang="pl-PL" sz="2800" dirty="0" err="1" smtClean="0"/>
              <a:t>tests</a:t>
            </a:r>
            <a:endParaRPr lang="pl-PL" sz="2800" dirty="0" smtClean="0"/>
          </a:p>
          <a:p>
            <a:r>
              <a:rPr lang="pl-PL" sz="2800" dirty="0" smtClean="0"/>
              <a:t> </a:t>
            </a:r>
            <a:r>
              <a:rPr lang="pl-PL" sz="2800" dirty="0" err="1" smtClean="0"/>
              <a:t>Parallel</a:t>
            </a:r>
            <a:r>
              <a:rPr lang="pl-PL" sz="2800" dirty="0" smtClean="0"/>
              <a:t> </a:t>
            </a:r>
            <a:r>
              <a:rPr lang="pl-PL" sz="2800" dirty="0" err="1" smtClean="0"/>
              <a:t>execution</a:t>
            </a:r>
            <a:r>
              <a:rPr lang="pl-PL" sz="2800" dirty="0" smtClean="0"/>
              <a:t> (fast)</a:t>
            </a:r>
          </a:p>
          <a:p>
            <a:r>
              <a:rPr lang="pl-PL" sz="2800" dirty="0" smtClean="0"/>
              <a:t> </a:t>
            </a:r>
            <a:r>
              <a:rPr lang="pl-PL" sz="2800" dirty="0" err="1" smtClean="0"/>
              <a:t>Incremental</a:t>
            </a:r>
            <a:r>
              <a:rPr lang="pl-PL" sz="2800" dirty="0" smtClean="0"/>
              <a:t> </a:t>
            </a:r>
            <a:r>
              <a:rPr lang="pl-PL" sz="2800" dirty="0" err="1" smtClean="0"/>
              <a:t>analysis</a:t>
            </a:r>
            <a:endParaRPr lang="pl-PL" sz="2800" dirty="0" smtClean="0"/>
          </a:p>
          <a:p>
            <a:r>
              <a:rPr lang="pl-PL" sz="2800" dirty="0" smtClean="0"/>
              <a:t> </a:t>
            </a:r>
            <a:r>
              <a:rPr lang="pl-PL" sz="2800" dirty="0" err="1" smtClean="0"/>
              <a:t>Available</a:t>
            </a:r>
            <a:r>
              <a:rPr lang="pl-PL" sz="2800" dirty="0" smtClean="0"/>
              <a:t> for: ant, </a:t>
            </a:r>
            <a:r>
              <a:rPr lang="pl-PL" sz="2800" dirty="0" err="1" smtClean="0"/>
              <a:t>maven</a:t>
            </a:r>
            <a:r>
              <a:rPr lang="pl-PL" sz="2800" dirty="0" smtClean="0"/>
              <a:t>, </a:t>
            </a:r>
            <a:r>
              <a:rPr lang="pl-PL" sz="2800" dirty="0" err="1" smtClean="0"/>
              <a:t>gradle</a:t>
            </a:r>
            <a:r>
              <a:rPr lang="pl-PL" sz="2800" dirty="0" smtClean="0"/>
              <a:t>…</a:t>
            </a:r>
            <a:endParaRPr lang="pl-PL" sz="28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33" y="1228158"/>
            <a:ext cx="19240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38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Mutators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98900" indent="0">
              <a:buNone/>
            </a:pPr>
            <a:r>
              <a:rPr lang="pl-PL" sz="3200" b="1" dirty="0" err="1" smtClean="0"/>
              <a:t>Mutators</a:t>
            </a:r>
            <a:r>
              <a:rPr lang="pl-PL" sz="3200" b="1" dirty="0" smtClean="0"/>
              <a:t> </a:t>
            </a:r>
            <a:r>
              <a:rPr lang="pl-PL" sz="3200" dirty="0" err="1" smtClean="0"/>
              <a:t>are</a:t>
            </a:r>
            <a:r>
              <a:rPr lang="pl-PL" sz="3200" dirty="0" smtClean="0"/>
              <a:t> </a:t>
            </a:r>
            <a:r>
              <a:rPr lang="pl-PL" sz="3200" dirty="0" err="1" smtClean="0"/>
              <a:t>patterns</a:t>
            </a:r>
            <a:r>
              <a:rPr lang="pl-PL" sz="3200" dirty="0" smtClean="0"/>
              <a:t>, </a:t>
            </a:r>
            <a:r>
              <a:rPr lang="pl-PL" sz="3200" dirty="0" err="1" smtClean="0"/>
              <a:t>that</a:t>
            </a:r>
            <a:r>
              <a:rPr lang="pl-PL" sz="3200" dirty="0" smtClean="0"/>
              <a:t> </a:t>
            </a:r>
            <a:r>
              <a:rPr lang="pl-PL" sz="3200" dirty="0" err="1" smtClean="0"/>
              <a:t>are</a:t>
            </a:r>
            <a:r>
              <a:rPr lang="pl-PL" sz="3200" dirty="0" smtClean="0"/>
              <a:t> applied to </a:t>
            </a:r>
            <a:r>
              <a:rPr lang="pl-PL" sz="3200" dirty="0" err="1" smtClean="0"/>
              <a:t>our</a:t>
            </a:r>
            <a:r>
              <a:rPr lang="pl-PL" sz="3200" dirty="0" smtClean="0"/>
              <a:t> </a:t>
            </a:r>
            <a:r>
              <a:rPr lang="pl-PL" sz="3200" dirty="0" err="1" smtClean="0"/>
              <a:t>codebase</a:t>
            </a:r>
            <a:r>
              <a:rPr lang="pl-PL" sz="3200" dirty="0" smtClean="0"/>
              <a:t> to </a:t>
            </a:r>
            <a:r>
              <a:rPr lang="pl-PL" sz="3200" dirty="0" err="1" smtClean="0"/>
              <a:t>produce</a:t>
            </a:r>
            <a:r>
              <a:rPr lang="pl-PL" sz="3200" dirty="0" smtClean="0"/>
              <a:t> </a:t>
            </a:r>
            <a:r>
              <a:rPr lang="pl-PL" sz="3200" dirty="0" err="1" smtClean="0"/>
              <a:t>mutants</a:t>
            </a:r>
            <a:r>
              <a:rPr lang="pl-PL" sz="3200" dirty="0" smtClean="0"/>
              <a:t>.</a:t>
            </a:r>
            <a:endParaRPr lang="pl-PL" sz="32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3" y="2636589"/>
            <a:ext cx="2776557" cy="303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614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Mutators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98900" indent="0" algn="ctr">
              <a:buNone/>
            </a:pPr>
            <a:r>
              <a:rPr lang="en-US" sz="2800" dirty="0"/>
              <a:t>MUTATORS: CONDITION BOUNDARY</a:t>
            </a:r>
          </a:p>
          <a:p>
            <a:pPr marL="198900" indent="0" algn="ctr">
              <a:buNone/>
            </a:pPr>
            <a:r>
              <a:rPr lang="en-US" sz="2800" dirty="0"/>
              <a:t>&gt; into &gt;=</a:t>
            </a:r>
          </a:p>
          <a:p>
            <a:pPr marL="198900" indent="0" algn="ctr">
              <a:buNone/>
            </a:pPr>
            <a:r>
              <a:rPr lang="en-US" sz="2800" dirty="0"/>
              <a:t>&lt; into &lt;=</a:t>
            </a:r>
          </a:p>
          <a:p>
            <a:pPr marL="198900" indent="0" algn="ctr">
              <a:buNone/>
            </a:pPr>
            <a:r>
              <a:rPr lang="en-US" sz="2800" dirty="0"/>
              <a:t>&gt;= into &gt;</a:t>
            </a:r>
          </a:p>
          <a:p>
            <a:pPr marL="198900" indent="0" algn="ctr">
              <a:buNone/>
            </a:pPr>
            <a:r>
              <a:rPr lang="en-US" sz="2800" dirty="0"/>
              <a:t>&lt;= into &lt;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1048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Mutators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98900" indent="0" algn="ctr">
              <a:buNone/>
            </a:pPr>
            <a:r>
              <a:rPr lang="en-US" sz="2800" dirty="0"/>
              <a:t>MUTATORS: NEGATE CONDITIONALS</a:t>
            </a:r>
          </a:p>
          <a:p>
            <a:pPr marL="198900" indent="0" algn="ctr">
              <a:buNone/>
            </a:pPr>
            <a:r>
              <a:rPr lang="en-US" sz="2800" dirty="0"/>
              <a:t>== into !=</a:t>
            </a:r>
          </a:p>
          <a:p>
            <a:pPr marL="198900" indent="0" algn="ctr">
              <a:buNone/>
            </a:pPr>
            <a:r>
              <a:rPr lang="en-US" sz="2800" dirty="0"/>
              <a:t>!= into ==</a:t>
            </a:r>
          </a:p>
          <a:p>
            <a:pPr marL="198900" indent="0" algn="ctr">
              <a:buNone/>
            </a:pPr>
            <a:r>
              <a:rPr lang="en-US" sz="2800" dirty="0"/>
              <a:t>&lt;= into &gt;</a:t>
            </a:r>
          </a:p>
          <a:p>
            <a:pPr marL="198900" indent="0" algn="ctr">
              <a:buNone/>
            </a:pPr>
            <a:r>
              <a:rPr lang="en-US" sz="2800" dirty="0"/>
              <a:t>&gt;= into &lt;</a:t>
            </a:r>
          </a:p>
          <a:p>
            <a:pPr marL="198900" indent="0" algn="ctr">
              <a:buNone/>
            </a:pPr>
            <a:r>
              <a:rPr lang="en-US" sz="2800" dirty="0"/>
              <a:t>&lt; into &gt;=</a:t>
            </a:r>
          </a:p>
          <a:p>
            <a:pPr marL="198900" indent="0" algn="ctr">
              <a:buNone/>
            </a:pPr>
            <a:r>
              <a:rPr lang="en-US" sz="2800" dirty="0"/>
              <a:t>&gt; into &lt;=</a:t>
            </a:r>
            <a:endParaRPr lang="pl-PL" sz="2800" dirty="0"/>
          </a:p>
        </p:txBody>
      </p:sp>
      <p:pic>
        <p:nvPicPr>
          <p:cNvPr id="4" name="Picture 4" descr="C:\Users\dubelm\AppData\Local\Microsoft\Windows\Temporary Internet Files\Content.IE5\ZQEE01AT\research-chemicals-salvinorin-a-jwh-210-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125" y="1901789"/>
            <a:ext cx="1985369" cy="217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Mutators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98900" indent="0" algn="ctr">
              <a:buNone/>
            </a:pPr>
            <a:r>
              <a:rPr lang="en-US" sz="2000" dirty="0"/>
              <a:t>MUTATORS: REMOVE CONDITIONALS</a:t>
            </a:r>
          </a:p>
          <a:p>
            <a:pPr marL="198900" indent="0" algn="ctr">
              <a:buNone/>
            </a:pPr>
            <a:endParaRPr lang="pl-PL" sz="2000" dirty="0" smtClean="0"/>
          </a:p>
          <a:p>
            <a:pPr marL="198900" indent="0" algn="ctr">
              <a:buNone/>
            </a:pPr>
            <a:r>
              <a:rPr lang="pl-PL" sz="2000" dirty="0" err="1"/>
              <a:t>if</a:t>
            </a:r>
            <a:r>
              <a:rPr lang="pl-PL" sz="2000" dirty="0"/>
              <a:t>(a == b) {</a:t>
            </a:r>
          </a:p>
          <a:p>
            <a:pPr marL="198900" indent="0" algn="ctr">
              <a:buNone/>
            </a:pPr>
            <a:r>
              <a:rPr lang="pl-PL" sz="2000" dirty="0"/>
              <a:t>//</a:t>
            </a:r>
            <a:r>
              <a:rPr lang="pl-PL" sz="2000" dirty="0" err="1"/>
              <a:t>something</a:t>
            </a:r>
            <a:endParaRPr lang="pl-PL" sz="2000" dirty="0"/>
          </a:p>
          <a:p>
            <a:pPr marL="198900" indent="0" algn="ctr">
              <a:buNone/>
            </a:pPr>
            <a:r>
              <a:rPr lang="pl-PL" sz="2000" dirty="0" smtClean="0"/>
              <a:t>}</a:t>
            </a:r>
          </a:p>
          <a:p>
            <a:pPr marL="198900" indent="0" algn="ctr">
              <a:buNone/>
            </a:pPr>
            <a:endParaRPr lang="pl-PL" sz="2000" dirty="0"/>
          </a:p>
          <a:p>
            <a:pPr marL="198900" indent="0" algn="ctr">
              <a:buNone/>
            </a:pPr>
            <a:r>
              <a:rPr lang="en-US" sz="2000" dirty="0" smtClean="0"/>
              <a:t>into</a:t>
            </a:r>
            <a:endParaRPr lang="en-US" sz="2000" dirty="0"/>
          </a:p>
          <a:p>
            <a:pPr marL="198900" indent="0" algn="ctr">
              <a:buNone/>
            </a:pPr>
            <a:endParaRPr lang="pl-PL" sz="2000" dirty="0" smtClean="0"/>
          </a:p>
          <a:p>
            <a:pPr marL="198900" indent="0" algn="ctr">
              <a:buNone/>
            </a:pPr>
            <a:r>
              <a:rPr lang="en-US" sz="2000" dirty="0" smtClean="0"/>
              <a:t>if(true</a:t>
            </a:r>
            <a:r>
              <a:rPr lang="en-US" sz="2000" dirty="0"/>
              <a:t>) {</a:t>
            </a:r>
          </a:p>
          <a:p>
            <a:pPr marL="198900" indent="0" algn="ctr">
              <a:buNone/>
            </a:pPr>
            <a:r>
              <a:rPr lang="en-US" sz="2000" dirty="0"/>
              <a:t>//something</a:t>
            </a:r>
          </a:p>
          <a:p>
            <a:pPr marL="198900" indent="0" algn="ctr">
              <a:buNone/>
            </a:pPr>
            <a:r>
              <a:rPr lang="en-US" sz="2000" dirty="0"/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68592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Mutators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en-US" dirty="0"/>
              <a:t>MUTATORS: MATH</a:t>
            </a:r>
          </a:p>
          <a:p>
            <a:pPr marL="198900" indent="0">
              <a:buNone/>
            </a:pPr>
            <a:r>
              <a:rPr lang="en-US" dirty="0"/>
              <a:t>+ into -</a:t>
            </a:r>
          </a:p>
          <a:p>
            <a:pPr marL="198900" indent="0">
              <a:buNone/>
            </a:pPr>
            <a:r>
              <a:rPr lang="en-US" dirty="0"/>
              <a:t>- into +</a:t>
            </a:r>
          </a:p>
          <a:p>
            <a:pPr marL="198900" indent="0">
              <a:buNone/>
            </a:pPr>
            <a:r>
              <a:rPr lang="en-US" dirty="0"/>
              <a:t>* into /</a:t>
            </a:r>
          </a:p>
          <a:p>
            <a:pPr marL="198900" indent="0">
              <a:buNone/>
            </a:pPr>
            <a:r>
              <a:rPr lang="en-US" dirty="0"/>
              <a:t>/ into *</a:t>
            </a:r>
          </a:p>
          <a:p>
            <a:pPr marL="198900" indent="0">
              <a:buNone/>
            </a:pPr>
            <a:r>
              <a:rPr lang="en-US" dirty="0"/>
              <a:t>% into *</a:t>
            </a:r>
          </a:p>
          <a:p>
            <a:pPr marL="198900" indent="0">
              <a:buNone/>
            </a:pPr>
            <a:r>
              <a:rPr lang="en-US" dirty="0"/>
              <a:t>&amp; into |</a:t>
            </a:r>
          </a:p>
          <a:p>
            <a:pPr marL="198900" indent="0">
              <a:buNone/>
            </a:pPr>
            <a:r>
              <a:rPr lang="en-US" dirty="0"/>
              <a:t>&lt;&lt; into &gt;&gt;</a:t>
            </a:r>
          </a:p>
          <a:p>
            <a:pPr marL="198900" indent="0">
              <a:buNone/>
            </a:pPr>
            <a:r>
              <a:rPr lang="en-US" dirty="0"/>
              <a:t>&gt;&gt; into &lt;&lt;</a:t>
            </a:r>
          </a:p>
          <a:p>
            <a:pPr marL="198900" indent="0">
              <a:buNone/>
            </a:pPr>
            <a:r>
              <a:rPr lang="en-US" dirty="0"/>
              <a:t>&gt;&gt;&gt; into &lt;&lt;&lt;</a:t>
            </a:r>
          </a:p>
          <a:p>
            <a:pPr marL="198900" indent="0">
              <a:buNone/>
            </a:pPr>
            <a:r>
              <a:rPr lang="en-US" dirty="0"/>
              <a:t>a++ into a--</a:t>
            </a:r>
          </a:p>
          <a:p>
            <a:pPr marL="198900" indent="0">
              <a:buNone/>
            </a:pPr>
            <a:r>
              <a:rPr lang="en-US" dirty="0"/>
              <a:t>a-- into a++</a:t>
            </a:r>
            <a:endParaRPr lang="pl-PL" dirty="0"/>
          </a:p>
        </p:txBody>
      </p:sp>
      <p:pic>
        <p:nvPicPr>
          <p:cNvPr id="4" name="Picture 9" descr="http://hydra-media.cursecdn.com/mutantbadlands.gamepedia.com/thumb/9/90/Mutant_rabbit_X1kf.png/163px-Mutant_rabbit_X1kf.png?version=13906c5b46f736e4eff5d2c15870a5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86" y="1799676"/>
            <a:ext cx="2041335" cy="250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2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Mutators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en-US" dirty="0"/>
              <a:t>MUTATORS: MANY MORE</a:t>
            </a:r>
          </a:p>
          <a:p>
            <a:pPr marL="198900" indent="0">
              <a:buNone/>
            </a:pPr>
            <a:r>
              <a:rPr lang="en-US" dirty="0"/>
              <a:t>• Replacing return values </a:t>
            </a:r>
            <a:r>
              <a:rPr lang="pl-PL" dirty="0" smtClean="0"/>
              <a:t>to ex. return </a:t>
            </a:r>
            <a:r>
              <a:rPr lang="pl-PL" dirty="0" err="1" smtClean="0"/>
              <a:t>constanc</a:t>
            </a:r>
            <a:r>
              <a:rPr lang="pl-PL" dirty="0" smtClean="0"/>
              <a:t> </a:t>
            </a:r>
            <a:r>
              <a:rPr lang="en-US" dirty="0" smtClean="0"/>
              <a:t>(return </a:t>
            </a:r>
            <a:r>
              <a:rPr lang="pl-PL" dirty="0" err="1" smtClean="0"/>
              <a:t>var</a:t>
            </a:r>
            <a:r>
              <a:rPr lang="en-US" dirty="0" smtClean="0"/>
              <a:t>; </a:t>
            </a:r>
            <a:r>
              <a:rPr lang="en-US" dirty="0"/>
              <a:t>becomes return 0;)</a:t>
            </a:r>
          </a:p>
          <a:p>
            <a:pPr marL="198900" indent="0">
              <a:buNone/>
            </a:pPr>
            <a:r>
              <a:rPr lang="en-US" dirty="0"/>
              <a:t>• Removal of void invocations </a:t>
            </a:r>
            <a:r>
              <a:rPr lang="en-US" dirty="0" smtClean="0"/>
              <a:t>(</a:t>
            </a:r>
            <a:r>
              <a:rPr lang="pl-PL" dirty="0" err="1" smtClean="0"/>
              <a:t>callServiceXYZ</a:t>
            </a:r>
            <a:r>
              <a:rPr lang="en-US" dirty="0" smtClean="0"/>
              <a:t>(); </a:t>
            </a:r>
            <a:r>
              <a:rPr lang="en-US" dirty="0"/>
              <a:t>is removed)</a:t>
            </a:r>
          </a:p>
          <a:p>
            <a:pPr marL="198900" indent="0">
              <a:buNone/>
            </a:pPr>
            <a:r>
              <a:rPr lang="en-US" dirty="0"/>
              <a:t>• Some enabled by default, others are </a:t>
            </a:r>
            <a:r>
              <a:rPr lang="en-US" dirty="0" smtClean="0"/>
              <a:t>optional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en-US" dirty="0" smtClean="0"/>
              <a:t>configurable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592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Demo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08" y="2974554"/>
            <a:ext cx="5969652" cy="3464254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58" y="1305276"/>
            <a:ext cx="19240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54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Time </a:t>
            </a:r>
            <a:r>
              <a:rPr lang="pl-PL" dirty="0" err="1" smtClean="0"/>
              <a:t>metrics</a:t>
            </a:r>
            <a:r>
              <a:rPr lang="pl-PL" dirty="0" smtClean="0"/>
              <a:t>…</a:t>
            </a:r>
            <a:endParaRPr lang="pl-PL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2114">
            <a:off x="1318748" y="1280291"/>
            <a:ext cx="5610157" cy="421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2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Configure</a:t>
            </a:r>
            <a:r>
              <a:rPr lang="pl-PL" dirty="0" smtClean="0"/>
              <a:t> !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en-US" dirty="0"/>
              <a:t>&lt;configuration&gt;</a:t>
            </a:r>
          </a:p>
          <a:p>
            <a:pPr marL="198900" indent="0">
              <a:buNone/>
            </a:pPr>
            <a:r>
              <a:rPr lang="en-US" dirty="0"/>
              <a:t>  &lt;</a:t>
            </a:r>
            <a:r>
              <a:rPr lang="en-US" dirty="0" err="1"/>
              <a:t>mutators</a:t>
            </a:r>
            <a:r>
              <a:rPr lang="en-US" dirty="0"/>
              <a:t>&gt;</a:t>
            </a:r>
          </a:p>
          <a:p>
            <a:pPr marL="198900" indent="0">
              <a:buNone/>
            </a:pPr>
            <a:r>
              <a:rPr lang="en-US" dirty="0"/>
              <a:t>    &lt;</a:t>
            </a:r>
            <a:r>
              <a:rPr lang="en-US" dirty="0" err="1"/>
              <a:t>mutator</a:t>
            </a:r>
            <a:r>
              <a:rPr lang="en-US" dirty="0"/>
              <a:t>&gt;</a:t>
            </a:r>
          </a:p>
          <a:p>
            <a:pPr marL="198900" indent="0">
              <a:buNone/>
            </a:pPr>
            <a:r>
              <a:rPr lang="en-US" dirty="0"/>
              <a:t>      CONSTRUCTOR_CALLS</a:t>
            </a:r>
          </a:p>
          <a:p>
            <a:pPr marL="198900" indent="0">
              <a:buNone/>
            </a:pPr>
            <a:r>
              <a:rPr lang="en-US" dirty="0"/>
              <a:t>    &lt;/</a:t>
            </a:r>
            <a:r>
              <a:rPr lang="en-US" dirty="0" err="1"/>
              <a:t>mutator</a:t>
            </a:r>
            <a:r>
              <a:rPr lang="en-US" dirty="0"/>
              <a:t>&gt;</a:t>
            </a:r>
          </a:p>
          <a:p>
            <a:pPr marL="198900" indent="0">
              <a:buNone/>
            </a:pPr>
            <a:r>
              <a:rPr lang="en-US" dirty="0"/>
              <a:t>    &lt;</a:t>
            </a:r>
            <a:r>
              <a:rPr lang="en-US" dirty="0" err="1"/>
              <a:t>mutator</a:t>
            </a:r>
            <a:r>
              <a:rPr lang="en-US" dirty="0"/>
              <a:t>&gt;</a:t>
            </a:r>
          </a:p>
          <a:p>
            <a:pPr marL="198900" indent="0">
              <a:buNone/>
            </a:pPr>
            <a:r>
              <a:rPr lang="en-US" dirty="0"/>
              <a:t>      NON_VOID_METHOD_CALLS</a:t>
            </a:r>
          </a:p>
          <a:p>
            <a:pPr marL="198900" indent="0">
              <a:buNone/>
            </a:pPr>
            <a:r>
              <a:rPr lang="en-US" dirty="0"/>
              <a:t>    &lt;/</a:t>
            </a:r>
            <a:r>
              <a:rPr lang="en-US" dirty="0" err="1"/>
              <a:t>mutator</a:t>
            </a:r>
            <a:r>
              <a:rPr lang="en-US" dirty="0"/>
              <a:t>&gt;</a:t>
            </a:r>
          </a:p>
          <a:p>
            <a:pPr marL="198900" indent="0">
              <a:buNone/>
            </a:pPr>
            <a:r>
              <a:rPr lang="en-US" dirty="0"/>
              <a:t>  &lt;/</a:t>
            </a:r>
            <a:r>
              <a:rPr lang="en-US" dirty="0" err="1"/>
              <a:t>mutators</a:t>
            </a:r>
            <a:r>
              <a:rPr lang="en-US" dirty="0"/>
              <a:t>&gt;</a:t>
            </a:r>
          </a:p>
          <a:p>
            <a:pPr marL="198900" indent="0">
              <a:buNone/>
            </a:pPr>
            <a:r>
              <a:rPr lang="en-US" dirty="0"/>
              <a:t>&lt;/configuration&gt;</a:t>
            </a:r>
          </a:p>
          <a:p>
            <a:pPr marL="19890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64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Stale powiększająca się liczba oddziałów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210" y="1069005"/>
            <a:ext cx="9144000" cy="4846148"/>
          </a:xfrm>
        </p:spPr>
        <p:txBody>
          <a:bodyPr>
            <a:normAutofit/>
          </a:bodyPr>
          <a:lstStyle/>
          <a:p>
            <a:pPr>
              <a:buClr>
                <a:srgbClr val="5285A9"/>
              </a:buClr>
            </a:pP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oddziałów w 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Polsce (Olsztyn- wkrótce otwarcie)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5285A9"/>
              </a:buClr>
            </a:pP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Biura sprzedażowe 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Niemczech i 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ielkiej Brytanii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5285A9"/>
              </a:buClr>
            </a:pPr>
            <a:r>
              <a:rPr lang="pl-PL" sz="1600" dirty="0" err="1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 Technologies USA Inc. w Pittsburghu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571460" y="1694381"/>
            <a:ext cx="7441680" cy="4420800"/>
            <a:chOff x="1571460" y="1694381"/>
            <a:chExt cx="7441680" cy="44208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460" y="1694381"/>
              <a:ext cx="7441680" cy="4420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580" y="3507330"/>
              <a:ext cx="129540" cy="23749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6120" y="3020570"/>
              <a:ext cx="129540" cy="2374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048" y="3761605"/>
              <a:ext cx="129540" cy="23749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9353" y="3811960"/>
              <a:ext cx="129540" cy="2374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6398" y="4114086"/>
              <a:ext cx="129540" cy="23749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149" y="2483975"/>
              <a:ext cx="129540" cy="23749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7230" y="4232831"/>
              <a:ext cx="129540" cy="23749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443" y="4032665"/>
              <a:ext cx="129540" cy="2374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2492" y="3839935"/>
              <a:ext cx="129540" cy="23749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2952" y="3880350"/>
              <a:ext cx="129540" cy="23749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3441" y="4129030"/>
              <a:ext cx="129540" cy="23749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538984" y="2223455"/>
              <a:ext cx="7119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3E5C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Koszalin</a:t>
              </a:r>
              <a:endParaRPr kumimoji="0" lang="pl-PL" sz="10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8471" y="2713725"/>
              <a:ext cx="7617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2D3E5C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Białystok</a:t>
              </a:r>
              <a:endPara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990690" y="3323564"/>
              <a:ext cx="8000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3E5C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Warszawa</a:t>
              </a:r>
              <a:endParaRPr kumimoji="0" lang="pl-PL" sz="10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09226" y="3785438"/>
              <a:ext cx="5692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2D3E5C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Lublin</a:t>
              </a:r>
              <a:endPara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71489" y="3996483"/>
              <a:ext cx="5624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3E5C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Kielce</a:t>
              </a:r>
              <a:endParaRPr kumimoji="0" lang="pl-PL" sz="10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33556" y="3515384"/>
              <a:ext cx="4837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2D3E5C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Łódź</a:t>
              </a:r>
              <a:endPara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04296" y="3515384"/>
              <a:ext cx="10040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3E5C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Ostrów Wlkp.</a:t>
              </a:r>
              <a:endParaRPr kumimoji="0" lang="pl-PL" sz="1000" b="1" i="0" u="none" strike="noStrike" kern="1200" cap="none" spc="0" normalizeH="0" baseline="0" noProof="0" dirty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343" y="3868947"/>
              <a:ext cx="7232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2D3E5C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Wrocław</a:t>
              </a:r>
              <a:endPara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pic>
        <p:nvPicPr>
          <p:cNvPr id="31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86" y="3868947"/>
            <a:ext cx="129540" cy="237490"/>
          </a:xfrm>
          <a:prstGeom prst="rect">
            <a:avLst/>
          </a:prstGeom>
        </p:spPr>
      </p:pic>
      <p:pic>
        <p:nvPicPr>
          <p:cNvPr id="2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60" y="2848106"/>
            <a:ext cx="129540" cy="237490"/>
          </a:xfrm>
          <a:prstGeom prst="rect">
            <a:avLst/>
          </a:prstGeom>
        </p:spPr>
      </p:pic>
      <p:sp>
        <p:nvSpPr>
          <p:cNvPr id="27" name="TextBox 31"/>
          <p:cNvSpPr txBox="1"/>
          <p:nvPr/>
        </p:nvSpPr>
        <p:spPr>
          <a:xfrm>
            <a:off x="6832069" y="2613228"/>
            <a:ext cx="646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D3E5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Olsztyn</a:t>
            </a:r>
            <a:endParaRPr kumimoji="0" lang="pl-PL" sz="1000" b="1" i="0" u="none" strike="noStrike" kern="1200" cap="none" spc="0" normalizeH="0" baseline="0" noProof="0" dirty="0">
              <a:ln>
                <a:noFill/>
              </a:ln>
              <a:solidFill>
                <a:srgbClr val="2D3E5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2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Configure</a:t>
            </a:r>
            <a:r>
              <a:rPr lang="pl-PL" dirty="0" smtClean="0"/>
              <a:t> – </a:t>
            </a:r>
            <a:r>
              <a:rPr lang="pl-PL" dirty="0" err="1" smtClean="0"/>
              <a:t>setting</a:t>
            </a:r>
            <a:r>
              <a:rPr lang="pl-PL" dirty="0" smtClean="0"/>
              <a:t> target </a:t>
            </a:r>
            <a:r>
              <a:rPr lang="pl-PL" dirty="0" err="1" smtClean="0"/>
              <a:t>classes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pl-PL" dirty="0"/>
              <a:t>&lt;</a:t>
            </a:r>
            <a:r>
              <a:rPr lang="pl-PL" dirty="0" err="1"/>
              <a:t>configuration</a:t>
            </a:r>
            <a:r>
              <a:rPr lang="pl-PL" dirty="0"/>
              <a:t>&gt;</a:t>
            </a:r>
          </a:p>
          <a:p>
            <a:pPr marL="198900" indent="0">
              <a:buNone/>
            </a:pPr>
            <a:r>
              <a:rPr lang="pl-PL" dirty="0"/>
              <a:t>  &lt;</a:t>
            </a:r>
            <a:r>
              <a:rPr lang="pl-PL" dirty="0" err="1"/>
              <a:t>targetClasses</a:t>
            </a:r>
            <a:r>
              <a:rPr lang="pl-PL" dirty="0"/>
              <a:t>&gt;</a:t>
            </a:r>
          </a:p>
          <a:p>
            <a:pPr marL="198900" indent="0">
              <a:buNone/>
            </a:pPr>
            <a:r>
              <a:rPr lang="pl-PL" dirty="0"/>
              <a:t>    &lt;</a:t>
            </a:r>
            <a:r>
              <a:rPr lang="pl-PL" dirty="0" smtClean="0"/>
              <a:t>param&gt;</a:t>
            </a:r>
            <a:r>
              <a:rPr lang="pl-PL" dirty="0" err="1" smtClean="0"/>
              <a:t>pl.com.tt.mutants</a:t>
            </a:r>
            <a:r>
              <a:rPr lang="pl-PL" dirty="0" smtClean="0"/>
              <a:t>*&lt;/</a:t>
            </a:r>
            <a:r>
              <a:rPr lang="pl-PL" dirty="0"/>
              <a:t>param&gt;</a:t>
            </a:r>
          </a:p>
          <a:p>
            <a:pPr marL="198900" indent="0">
              <a:buNone/>
            </a:pPr>
            <a:r>
              <a:rPr lang="pl-PL" dirty="0"/>
              <a:t>  &lt;/</a:t>
            </a:r>
            <a:r>
              <a:rPr lang="pl-PL" dirty="0" err="1"/>
              <a:t>targetClasses</a:t>
            </a:r>
            <a:r>
              <a:rPr lang="pl-PL" dirty="0"/>
              <a:t>&gt;</a:t>
            </a:r>
          </a:p>
          <a:p>
            <a:pPr marL="198900" indent="0">
              <a:buNone/>
            </a:pPr>
            <a:r>
              <a:rPr lang="pl-PL" dirty="0"/>
              <a:t>&lt;/</a:t>
            </a:r>
            <a:r>
              <a:rPr lang="pl-PL" dirty="0" err="1"/>
              <a:t>configuration</a:t>
            </a:r>
            <a:r>
              <a:rPr lang="pl-PL" dirty="0"/>
              <a:t>&gt;</a:t>
            </a:r>
          </a:p>
          <a:p>
            <a:pPr marL="19890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07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Configure</a:t>
            </a:r>
            <a:r>
              <a:rPr lang="pl-PL" dirty="0" smtClean="0"/>
              <a:t> – limit </a:t>
            </a:r>
            <a:r>
              <a:rPr lang="pl-PL" dirty="0" err="1" smtClean="0"/>
              <a:t>dependency</a:t>
            </a:r>
            <a:r>
              <a:rPr lang="pl-PL" dirty="0" smtClean="0"/>
              <a:t> </a:t>
            </a:r>
            <a:r>
              <a:rPr lang="pl-PL" dirty="0" err="1" smtClean="0"/>
              <a:t>distance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pl-PL" dirty="0"/>
              <a:t>&lt;</a:t>
            </a:r>
            <a:r>
              <a:rPr lang="pl-PL" dirty="0" err="1"/>
              <a:t>configuration</a:t>
            </a:r>
            <a:r>
              <a:rPr lang="pl-PL" dirty="0"/>
              <a:t>&gt;</a:t>
            </a:r>
          </a:p>
          <a:p>
            <a:pPr marL="198900" indent="0">
              <a:buNone/>
            </a:pPr>
            <a:r>
              <a:rPr lang="pl-PL" dirty="0"/>
              <a:t>  &lt;</a:t>
            </a:r>
            <a:r>
              <a:rPr lang="pl-PL" dirty="0" err="1"/>
              <a:t>maxDependencyDistance</a:t>
            </a:r>
            <a:r>
              <a:rPr lang="pl-PL" dirty="0"/>
              <a:t>&gt;</a:t>
            </a:r>
          </a:p>
          <a:p>
            <a:pPr marL="198900" indent="0">
              <a:buNone/>
            </a:pPr>
            <a:r>
              <a:rPr lang="pl-PL" dirty="0"/>
              <a:t>    4</a:t>
            </a:r>
          </a:p>
          <a:p>
            <a:pPr marL="198900" indent="0">
              <a:buNone/>
            </a:pPr>
            <a:r>
              <a:rPr lang="pl-PL" dirty="0"/>
              <a:t>  &lt;/</a:t>
            </a:r>
            <a:r>
              <a:rPr lang="pl-PL" dirty="0" err="1"/>
              <a:t>maxDependencyDistance</a:t>
            </a:r>
            <a:r>
              <a:rPr lang="pl-PL" dirty="0"/>
              <a:t>&gt;</a:t>
            </a:r>
          </a:p>
          <a:p>
            <a:pPr marL="198900" indent="0">
              <a:buNone/>
            </a:pPr>
            <a:r>
              <a:rPr lang="pl-PL" dirty="0"/>
              <a:t>&lt;/</a:t>
            </a:r>
            <a:r>
              <a:rPr lang="pl-PL" dirty="0" err="1"/>
              <a:t>configuration</a:t>
            </a:r>
            <a:r>
              <a:rPr lang="pl-PL" dirty="0"/>
              <a:t>&gt;</a:t>
            </a:r>
          </a:p>
          <a:p>
            <a:pPr marL="198900" indent="0">
              <a:buNone/>
            </a:pP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3679634" y="4351663"/>
            <a:ext cx="2027103" cy="1090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Test</a:t>
            </a:r>
            <a:endParaRPr lang="pl-PL" dirty="0"/>
          </a:p>
        </p:txBody>
      </p:sp>
      <p:sp>
        <p:nvSpPr>
          <p:cNvPr id="5" name="Rectangle 4"/>
          <p:cNvSpPr/>
          <p:nvPr/>
        </p:nvSpPr>
        <p:spPr>
          <a:xfrm>
            <a:off x="3679633" y="1804931"/>
            <a:ext cx="2027103" cy="1090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Mutant 1</a:t>
            </a:r>
            <a:endParaRPr lang="pl-PL" dirty="0"/>
          </a:p>
        </p:txBody>
      </p:sp>
      <p:sp>
        <p:nvSpPr>
          <p:cNvPr id="6" name="Rectangle 5"/>
          <p:cNvSpPr/>
          <p:nvPr/>
        </p:nvSpPr>
        <p:spPr>
          <a:xfrm>
            <a:off x="6575234" y="4351663"/>
            <a:ext cx="2027103" cy="1090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Dependency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6575233" y="1804931"/>
            <a:ext cx="2027103" cy="1090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Mutant 2</a:t>
            </a:r>
            <a:endParaRPr lang="pl-PL" dirty="0"/>
          </a:p>
        </p:txBody>
      </p:sp>
      <p:cxnSp>
        <p:nvCxnSpPr>
          <p:cNvPr id="9" name="Straight Arrow Connector 8"/>
          <p:cNvCxnSpPr>
            <a:stCxn id="4" idx="0"/>
            <a:endCxn id="5" idx="2"/>
          </p:cNvCxnSpPr>
          <p:nvPr/>
        </p:nvCxnSpPr>
        <p:spPr>
          <a:xfrm flipH="1" flipV="1">
            <a:off x="4693185" y="2895601"/>
            <a:ext cx="1" cy="1456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>
            <a:off x="5706737" y="4896998"/>
            <a:ext cx="8684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  <a:endCxn id="7" idx="2"/>
          </p:cNvCxnSpPr>
          <p:nvPr/>
        </p:nvCxnSpPr>
        <p:spPr>
          <a:xfrm flipH="1" flipV="1">
            <a:off x="7588785" y="2895601"/>
            <a:ext cx="1" cy="1456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Up Arrow 14"/>
          <p:cNvSpPr/>
          <p:nvPr/>
        </p:nvSpPr>
        <p:spPr>
          <a:xfrm>
            <a:off x="4968607" y="3089314"/>
            <a:ext cx="451691" cy="10686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1</a:t>
            </a:r>
            <a:endParaRPr lang="pl-PL" dirty="0"/>
          </a:p>
        </p:txBody>
      </p:sp>
      <p:sp>
        <p:nvSpPr>
          <p:cNvPr id="16" name="Up Arrow 15"/>
          <p:cNvSpPr/>
          <p:nvPr/>
        </p:nvSpPr>
        <p:spPr>
          <a:xfrm rot="2437594">
            <a:off x="6000210" y="3264760"/>
            <a:ext cx="451691" cy="10686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2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6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Configure</a:t>
            </a:r>
            <a:r>
              <a:rPr lang="pl-PL" dirty="0" smtClean="0"/>
              <a:t> – limit </a:t>
            </a:r>
            <a:r>
              <a:rPr lang="pl-PL" dirty="0" err="1" smtClean="0"/>
              <a:t>number</a:t>
            </a:r>
            <a:r>
              <a:rPr lang="pl-PL" dirty="0" smtClean="0"/>
              <a:t> of </a:t>
            </a:r>
            <a:r>
              <a:rPr lang="pl-PL" dirty="0" err="1" smtClean="0"/>
              <a:t>mutations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en-US" dirty="0"/>
              <a:t>&lt;configuration&gt;</a:t>
            </a:r>
          </a:p>
          <a:p>
            <a:pPr marL="198900" indent="0">
              <a:buNone/>
            </a:pPr>
            <a:r>
              <a:rPr lang="en-US" dirty="0"/>
              <a:t>  &lt;</a:t>
            </a:r>
            <a:r>
              <a:rPr lang="en-US" dirty="0" err="1"/>
              <a:t>maxMutationsPerClass</a:t>
            </a:r>
            <a:r>
              <a:rPr lang="en-US" dirty="0"/>
              <a:t>&gt;</a:t>
            </a:r>
          </a:p>
          <a:p>
            <a:pPr marL="198900" indent="0">
              <a:buNone/>
            </a:pPr>
            <a:r>
              <a:rPr lang="en-US" dirty="0"/>
              <a:t>    10</a:t>
            </a:r>
          </a:p>
          <a:p>
            <a:pPr marL="198900" indent="0">
              <a:buNone/>
            </a:pPr>
            <a:r>
              <a:rPr lang="en-US" dirty="0"/>
              <a:t>  &lt;/</a:t>
            </a:r>
            <a:r>
              <a:rPr lang="en-US" dirty="0" err="1"/>
              <a:t>maxMutationsPerClass</a:t>
            </a:r>
            <a:r>
              <a:rPr lang="en-US" dirty="0"/>
              <a:t>&gt;</a:t>
            </a:r>
          </a:p>
          <a:p>
            <a:pPr marL="198900" indent="0">
              <a:buNone/>
            </a:pPr>
            <a:r>
              <a:rPr lang="en-US" dirty="0"/>
              <a:t>&lt;/configuration&gt;</a:t>
            </a:r>
          </a:p>
        </p:txBody>
      </p:sp>
      <p:pic>
        <p:nvPicPr>
          <p:cNvPr id="4" name="Picture 9" descr="http://hydra-media.cursecdn.com/mutantbadlands.gamepedia.com/thumb/9/90/Mutant_rabbit_X1kf.png/163px-Mutant_rabbit_X1kf.png?version=13906c5b46f736e4eff5d2c15870a5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86" y="1228158"/>
            <a:ext cx="2041335" cy="250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http://hydra-media.cursecdn.com/mutantbadlands.gamepedia.com/thumb/9/90/Mutant_rabbit_X1kf.png/163px-Mutant_rabbit_X1kf.png?version=13906c5b46f736e4eff5d2c15870a5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21" y="2458852"/>
            <a:ext cx="2041335" cy="250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://hydra-media.cursecdn.com/mutantbadlands.gamepedia.com/thumb/9/90/Mutant_rabbit_X1kf.png/163px-Mutant_rabbit_X1kf.png?version=13906c5b46f736e4eff5d2c15870a5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975" y="3711205"/>
            <a:ext cx="2041335" cy="250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37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Configure</a:t>
            </a:r>
            <a:r>
              <a:rPr lang="pl-PL" dirty="0" smtClean="0"/>
              <a:t> !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pl-PL" dirty="0" err="1" smtClean="0"/>
              <a:t>Don’t</a:t>
            </a:r>
            <a:r>
              <a:rPr lang="pl-PL" dirty="0" smtClean="0"/>
              <a:t> be </a:t>
            </a:r>
            <a:r>
              <a:rPr lang="pl-PL" dirty="0" err="1" smtClean="0"/>
              <a:t>tempted</a:t>
            </a:r>
            <a:r>
              <a:rPr lang="pl-PL" dirty="0" smtClean="0"/>
              <a:t> to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mutation</a:t>
            </a:r>
            <a:r>
              <a:rPr lang="pl-PL" dirty="0" smtClean="0"/>
              <a:t> </a:t>
            </a:r>
            <a:r>
              <a:rPr lang="pl-PL" dirty="0" err="1" smtClean="0"/>
              <a:t>testing</a:t>
            </a:r>
            <a:r>
              <a:rPr lang="pl-PL" dirty="0" smtClean="0"/>
              <a:t> on test </a:t>
            </a:r>
            <a:r>
              <a:rPr lang="pl-PL" dirty="0" err="1" smtClean="0"/>
              <a:t>phase</a:t>
            </a:r>
            <a:r>
              <a:rPr lang="pl-PL" dirty="0" smtClean="0"/>
              <a:t> (for ex. Unit test etc.)</a:t>
            </a:r>
          </a:p>
          <a:p>
            <a:pPr marL="198900" indent="0">
              <a:buNone/>
            </a:pPr>
            <a:endParaRPr lang="pl-PL" dirty="0"/>
          </a:p>
          <a:p>
            <a:pPr marL="198900" indent="0">
              <a:buNone/>
            </a:pPr>
            <a:endParaRPr lang="pl-PL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459358" y="1944912"/>
            <a:ext cx="8226720" cy="404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0" tIns="18144" rIns="0" bIns="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449263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063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1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638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425"/>
              </a:spcAft>
              <a:buClr>
                <a:srgbClr val="000000"/>
              </a:buClr>
              <a:buSzPct val="100000"/>
              <a:buFont typeface="Times New Roman" charset="0"/>
              <a:defRPr sz="15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13"/>
              </a:spcAft>
              <a:buClr>
                <a:srgbClr val="000000"/>
              </a:buClr>
              <a:buSzPct val="100000"/>
              <a:buFont typeface="Times New Roman" charset="0"/>
              <a:defRPr sz="15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13"/>
              </a:spcAft>
              <a:buClr>
                <a:srgbClr val="000000"/>
              </a:buClr>
              <a:buSzPct val="100000"/>
              <a:buFont typeface="Times New Roman" charset="0"/>
              <a:defRPr sz="15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13"/>
              </a:spcAft>
              <a:buClr>
                <a:srgbClr val="000000"/>
              </a:buClr>
              <a:buSzPct val="100000"/>
              <a:buFont typeface="Times New Roman" charset="0"/>
              <a:defRPr sz="15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13"/>
              </a:spcAft>
              <a:buClr>
                <a:srgbClr val="000000"/>
              </a:buClr>
              <a:buSzPct val="100000"/>
              <a:buFont typeface="Times New Roman" charset="0"/>
              <a:defRPr sz="15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13"/>
              </a:spcAft>
              <a:buClr>
                <a:srgbClr val="000000"/>
              </a:buClr>
              <a:buSzPct val="100000"/>
              <a:buFont typeface="Times New Roman" charset="0"/>
              <a:defRPr sz="15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&lt;plugin&gt;</a:t>
            </a:r>
          </a:p>
          <a:p>
            <a:r>
              <a:rPr lang="en-US" dirty="0">
                <a:latin typeface="Courier New"/>
                <a:cs typeface="Courier New"/>
              </a:rPr>
              <a:t>  &lt;</a:t>
            </a:r>
            <a:r>
              <a:rPr lang="en-US" dirty="0" err="1">
                <a:latin typeface="Courier New"/>
                <a:cs typeface="Courier New"/>
              </a:rPr>
              <a:t>groupId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 err="1">
                <a:latin typeface="Courier New"/>
                <a:cs typeface="Courier New"/>
              </a:rPr>
              <a:t>org.pitest</a:t>
            </a:r>
            <a:r>
              <a:rPr lang="en-US" dirty="0">
                <a:latin typeface="Courier New"/>
                <a:cs typeface="Courier New"/>
              </a:rPr>
              <a:t>&lt;/</a:t>
            </a:r>
            <a:r>
              <a:rPr lang="en-US" dirty="0" err="1">
                <a:latin typeface="Courier New"/>
                <a:cs typeface="Courier New"/>
              </a:rPr>
              <a:t>groupId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r>
              <a:rPr lang="en-US" dirty="0">
                <a:latin typeface="Courier New"/>
                <a:cs typeface="Courier New"/>
              </a:rPr>
              <a:t>  &lt;</a:t>
            </a:r>
            <a:r>
              <a:rPr lang="en-US" dirty="0" err="1">
                <a:latin typeface="Courier New"/>
                <a:cs typeface="Courier New"/>
              </a:rPr>
              <a:t>artifactId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 err="1">
                <a:latin typeface="Courier New"/>
                <a:cs typeface="Courier New"/>
              </a:rPr>
              <a:t>pitest</a:t>
            </a:r>
            <a:r>
              <a:rPr lang="en-US" dirty="0">
                <a:latin typeface="Courier New"/>
                <a:cs typeface="Courier New"/>
              </a:rPr>
              <a:t>-maven&lt;/</a:t>
            </a:r>
            <a:r>
              <a:rPr lang="en-US" dirty="0" err="1">
                <a:latin typeface="Courier New"/>
                <a:cs typeface="Courier New"/>
              </a:rPr>
              <a:t>artifactId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r>
              <a:rPr lang="en-US" dirty="0">
                <a:latin typeface="Courier New"/>
                <a:cs typeface="Courier New"/>
              </a:rPr>
              <a:t>  &lt;executions&gt;</a:t>
            </a:r>
          </a:p>
          <a:p>
            <a:r>
              <a:rPr lang="en-US" dirty="0">
                <a:latin typeface="Courier New"/>
                <a:cs typeface="Courier New"/>
              </a:rPr>
              <a:t>    &lt;execution&gt;</a:t>
            </a:r>
          </a:p>
          <a:p>
            <a:r>
              <a:rPr lang="en-US" dirty="0">
                <a:latin typeface="Courier New"/>
                <a:cs typeface="Courier New"/>
              </a:rPr>
              <a:t>      &lt;goals&gt;</a:t>
            </a:r>
          </a:p>
          <a:p>
            <a:r>
              <a:rPr lang="en-US" dirty="0">
                <a:latin typeface="Courier New"/>
                <a:cs typeface="Courier New"/>
              </a:rPr>
              <a:t>        &lt;goal&gt;</a:t>
            </a:r>
            <a:r>
              <a:rPr lang="en-US" dirty="0" err="1">
                <a:latin typeface="Courier New"/>
                <a:cs typeface="Courier New"/>
              </a:rPr>
              <a:t>mutationCoverage</a:t>
            </a:r>
            <a:r>
              <a:rPr lang="en-US" dirty="0">
                <a:latin typeface="Courier New"/>
                <a:cs typeface="Courier New"/>
              </a:rPr>
              <a:t>&lt;/goal&gt;</a:t>
            </a:r>
          </a:p>
          <a:p>
            <a:r>
              <a:rPr lang="en-US" dirty="0">
                <a:latin typeface="Courier New"/>
                <a:cs typeface="Courier New"/>
              </a:rPr>
              <a:t>      &lt;/goals&gt;</a:t>
            </a:r>
          </a:p>
          <a:p>
            <a:r>
              <a:rPr lang="en-US" dirty="0">
                <a:latin typeface="Courier New"/>
                <a:cs typeface="Courier New"/>
              </a:rPr>
              <a:t>      &lt;phase&gt;test&lt;/phase&gt;</a:t>
            </a:r>
          </a:p>
          <a:p>
            <a:r>
              <a:rPr lang="en-US" dirty="0">
                <a:latin typeface="Courier New"/>
                <a:cs typeface="Courier New"/>
              </a:rPr>
              <a:t>    &lt;/execution&gt;</a:t>
            </a:r>
          </a:p>
          <a:p>
            <a:r>
              <a:rPr lang="en-US" dirty="0">
                <a:latin typeface="Courier New"/>
                <a:cs typeface="Courier New"/>
              </a:rPr>
              <a:t>  &lt;/executions&gt;</a:t>
            </a:r>
          </a:p>
          <a:p>
            <a:r>
              <a:rPr lang="en-US" dirty="0">
                <a:latin typeface="Courier New"/>
                <a:cs typeface="Courier New"/>
              </a:rPr>
              <a:t>&lt;/plugin&gt;</a:t>
            </a:r>
          </a:p>
        </p:txBody>
      </p:sp>
      <p:sp>
        <p:nvSpPr>
          <p:cNvPr id="5" name="Cross 4"/>
          <p:cNvSpPr/>
          <p:nvPr/>
        </p:nvSpPr>
        <p:spPr>
          <a:xfrm rot="2700000">
            <a:off x="1559538" y="1309319"/>
            <a:ext cx="5333648" cy="5319015"/>
          </a:xfrm>
          <a:prstGeom prst="plus">
            <a:avLst>
              <a:gd name="adj" fmla="val 4750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8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Configure</a:t>
            </a:r>
            <a:r>
              <a:rPr lang="pl-PL" dirty="0" smtClean="0"/>
              <a:t> !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98900" indent="0">
              <a:buNone/>
            </a:pPr>
            <a:r>
              <a:rPr lang="en-US" b="1" dirty="0" err="1"/>
              <a:t>scmMutationCoverage</a:t>
            </a:r>
            <a:r>
              <a:rPr lang="en-US" dirty="0"/>
              <a:t> goal</a:t>
            </a:r>
          </a:p>
          <a:p>
            <a:pPr marL="198900" indent="0">
              <a:buNone/>
            </a:pPr>
            <a:r>
              <a:rPr lang="en-US" dirty="0"/>
              <a:t>The </a:t>
            </a:r>
            <a:r>
              <a:rPr lang="en-US" dirty="0" err="1"/>
              <a:t>scm</a:t>
            </a:r>
            <a:r>
              <a:rPr lang="en-US" dirty="0"/>
              <a:t> mutation coverage goal analyses only classes that match the filters and the source file has a given status within the project source control system (by default </a:t>
            </a:r>
            <a:r>
              <a:rPr lang="en-US" b="1" dirty="0"/>
              <a:t>ADDED</a:t>
            </a:r>
            <a:r>
              <a:rPr lang="en-US" dirty="0"/>
              <a:t> or </a:t>
            </a:r>
            <a:r>
              <a:rPr lang="en-US" b="1" dirty="0"/>
              <a:t>MODIFIED</a:t>
            </a:r>
            <a:r>
              <a:rPr lang="en-US" dirty="0"/>
              <a:t>). This provides a quick way to check the coverage of changes prior to checking </a:t>
            </a:r>
            <a:r>
              <a:rPr lang="en-US" dirty="0" smtClean="0"/>
              <a:t>code </a:t>
            </a:r>
            <a:r>
              <a:rPr lang="en-US" dirty="0"/>
              <a:t>in / pushing code to a repository.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878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Tips</a:t>
            </a:r>
            <a:r>
              <a:rPr lang="pl-PL" dirty="0" smtClean="0"/>
              <a:t> and </a:t>
            </a:r>
            <a:r>
              <a:rPr lang="pl-PL" dirty="0" err="1" smtClean="0"/>
              <a:t>tricks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98900" indent="0">
              <a:buNone/>
            </a:pPr>
            <a:r>
              <a:rPr lang="pl-PL" sz="2800" dirty="0" smtClean="0"/>
              <a:t>How to </a:t>
            </a:r>
            <a:r>
              <a:rPr lang="pl-PL" sz="2800" dirty="0" err="1" smtClean="0"/>
              <a:t>help</a:t>
            </a:r>
            <a:r>
              <a:rPr lang="pl-PL" sz="2800" dirty="0" smtClean="0"/>
              <a:t> </a:t>
            </a:r>
            <a:r>
              <a:rPr lang="pl-PL" sz="2800" dirty="0" err="1" smtClean="0"/>
              <a:t>Yourself</a:t>
            </a:r>
            <a:r>
              <a:rPr lang="pl-PL" sz="2800" dirty="0" smtClean="0"/>
              <a:t> ?</a:t>
            </a:r>
          </a:p>
          <a:p>
            <a:pPr marL="198900" indent="0">
              <a:buNone/>
            </a:pPr>
            <a:endParaRPr lang="pl-PL" sz="2800" dirty="0"/>
          </a:p>
          <a:p>
            <a:r>
              <a:rPr lang="pl-PL" sz="2800" dirty="0" smtClean="0"/>
              <a:t> </a:t>
            </a:r>
            <a:r>
              <a:rPr lang="en-US" sz="2800" dirty="0" smtClean="0"/>
              <a:t>Write </a:t>
            </a:r>
            <a:r>
              <a:rPr lang="en-US" sz="2800" dirty="0"/>
              <a:t>fast </a:t>
            </a:r>
            <a:r>
              <a:rPr lang="pl-PL" sz="2800" dirty="0" smtClean="0"/>
              <a:t>unit </a:t>
            </a:r>
            <a:r>
              <a:rPr lang="en-US" sz="2800" dirty="0" smtClean="0"/>
              <a:t>tests</a:t>
            </a:r>
            <a:endParaRPr lang="en-US" sz="2800" dirty="0"/>
          </a:p>
          <a:p>
            <a:r>
              <a:rPr lang="pl-PL" sz="2800" dirty="0" smtClean="0"/>
              <a:t> </a:t>
            </a:r>
            <a:r>
              <a:rPr lang="en-US" sz="2800" dirty="0" smtClean="0"/>
              <a:t>Good separation </a:t>
            </a:r>
            <a:r>
              <a:rPr lang="en-US" sz="2800" dirty="0"/>
              <a:t>or </a:t>
            </a:r>
            <a:r>
              <a:rPr lang="en-US" sz="2800" dirty="0" smtClean="0"/>
              <a:t>concerns</a:t>
            </a:r>
            <a:endParaRPr lang="pl-PL" sz="2800" dirty="0" smtClean="0"/>
          </a:p>
          <a:p>
            <a:r>
              <a:rPr lang="pl-PL" sz="2800" dirty="0" smtClean="0"/>
              <a:t> </a:t>
            </a:r>
            <a:r>
              <a:rPr lang="pl-PL" sz="2800" dirty="0" err="1" smtClean="0"/>
              <a:t>Separate</a:t>
            </a:r>
            <a:r>
              <a:rPr lang="pl-PL" sz="2800" dirty="0" smtClean="0"/>
              <a:t> unit and </a:t>
            </a:r>
            <a:r>
              <a:rPr lang="pl-PL" sz="2800" dirty="0" err="1" smtClean="0"/>
              <a:t>integration</a:t>
            </a:r>
            <a:r>
              <a:rPr lang="pl-PL" sz="2800" dirty="0" smtClean="0"/>
              <a:t> </a:t>
            </a:r>
            <a:r>
              <a:rPr lang="pl-PL" sz="2800" dirty="0" err="1" smtClean="0"/>
              <a:t>tests</a:t>
            </a:r>
            <a:endParaRPr lang="en-US" sz="2800" dirty="0"/>
          </a:p>
          <a:p>
            <a:r>
              <a:rPr lang="en-US" sz="2800" dirty="0" smtClean="0"/>
              <a:t> </a:t>
            </a:r>
            <a:r>
              <a:rPr lang="en-US" sz="2800" dirty="0"/>
              <a:t>Use small classes</a:t>
            </a:r>
            <a:endParaRPr lang="pl-PL" sz="2800" dirty="0"/>
          </a:p>
        </p:txBody>
      </p:sp>
      <p:pic>
        <p:nvPicPr>
          <p:cNvPr id="19459" name="Picture 3" descr="C:\Users\dubelm\AppData\Local\Microsoft\Windows\Temporary Internet Files\Content.IE5\XXQDQUZO\Twitter-Help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561" y="2225886"/>
            <a:ext cx="2919984" cy="31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Summary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2400" dirty="0" err="1" smtClean="0"/>
              <a:t>Pretty</a:t>
            </a:r>
            <a:r>
              <a:rPr lang="pl-PL" sz="2400" dirty="0" smtClean="0"/>
              <a:t> </a:t>
            </a:r>
            <a:r>
              <a:rPr lang="pl-PL" sz="2400" dirty="0" err="1" smtClean="0"/>
              <a:t>interesting</a:t>
            </a:r>
            <a:r>
              <a:rPr lang="pl-PL" sz="2400" dirty="0" smtClean="0"/>
              <a:t> </a:t>
            </a:r>
            <a:r>
              <a:rPr lang="pl-PL" sz="2400" dirty="0" err="1" smtClean="0"/>
              <a:t>technique</a:t>
            </a:r>
            <a:r>
              <a:rPr lang="pl-PL" sz="2400" dirty="0" smtClean="0"/>
              <a:t> – the </a:t>
            </a:r>
            <a:r>
              <a:rPr lang="pl-PL" sz="2400" dirty="0" err="1" smtClean="0"/>
              <a:t>best</a:t>
            </a:r>
            <a:r>
              <a:rPr lang="pl-PL" sz="2400" dirty="0" smtClean="0"/>
              <a:t> </a:t>
            </a:r>
            <a:r>
              <a:rPr lang="pl-PL" sz="2400" dirty="0" err="1" smtClean="0"/>
              <a:t>is</a:t>
            </a:r>
            <a:r>
              <a:rPr lang="pl-PL" sz="2400" dirty="0" smtClean="0"/>
              <a:t> </a:t>
            </a:r>
            <a:r>
              <a:rPr lang="pl-PL" sz="2400" dirty="0" err="1" smtClean="0"/>
              <a:t>yet</a:t>
            </a:r>
            <a:r>
              <a:rPr lang="pl-PL" sz="2400" dirty="0" smtClean="0"/>
              <a:t> to </a:t>
            </a:r>
            <a:r>
              <a:rPr lang="pl-PL" sz="2400" dirty="0" err="1" smtClean="0"/>
              <a:t>come</a:t>
            </a:r>
            <a:endParaRPr lang="pl-PL" sz="2400" dirty="0" smtClean="0"/>
          </a:p>
          <a:p>
            <a:r>
              <a:rPr lang="pl-PL" sz="2400" dirty="0" smtClean="0"/>
              <a:t>Not a </a:t>
            </a:r>
            <a:r>
              <a:rPr lang="pl-PL" sz="2400" dirty="0" err="1" smtClean="0"/>
              <a:t>silver</a:t>
            </a:r>
            <a:r>
              <a:rPr lang="pl-PL" sz="2400" dirty="0" smtClean="0"/>
              <a:t> </a:t>
            </a:r>
            <a:r>
              <a:rPr lang="pl-PL" sz="2400" dirty="0" err="1" smtClean="0"/>
              <a:t>bullet</a:t>
            </a:r>
            <a:r>
              <a:rPr lang="pl-PL" sz="2400" dirty="0" smtClean="0"/>
              <a:t> for </a:t>
            </a:r>
            <a:r>
              <a:rPr lang="pl-PL" sz="2400" dirty="0" err="1" smtClean="0"/>
              <a:t>code</a:t>
            </a:r>
            <a:r>
              <a:rPr lang="pl-PL" sz="2400" dirty="0" smtClean="0"/>
              <a:t> development !</a:t>
            </a:r>
          </a:p>
          <a:p>
            <a:r>
              <a:rPr lang="pl-PL" sz="2400" dirty="0" err="1" smtClean="0"/>
              <a:t>Use</a:t>
            </a:r>
            <a:r>
              <a:rPr lang="pl-PL" sz="2400" dirty="0" smtClean="0"/>
              <a:t> on </a:t>
            </a:r>
            <a:r>
              <a:rPr lang="pl-PL" sz="2400" dirty="0" err="1" smtClean="0"/>
              <a:t>green</a:t>
            </a:r>
            <a:r>
              <a:rPr lang="pl-PL" sz="2400" dirty="0" smtClean="0"/>
              <a:t> field </a:t>
            </a:r>
            <a:r>
              <a:rPr lang="pl-PL" sz="2400" dirty="0" err="1" smtClean="0"/>
              <a:t>projects</a:t>
            </a:r>
            <a:r>
              <a:rPr lang="pl-PL" sz="2400" dirty="0" smtClean="0"/>
              <a:t> </a:t>
            </a:r>
            <a:r>
              <a:rPr lang="pl-PL" sz="2400" dirty="0" err="1" smtClean="0"/>
              <a:t>when</a:t>
            </a:r>
            <a:r>
              <a:rPr lang="pl-PL" sz="2400" dirty="0" smtClean="0"/>
              <a:t> </a:t>
            </a:r>
            <a:r>
              <a:rPr lang="pl-PL" sz="2400" dirty="0" err="1" smtClean="0"/>
              <a:t>aiming</a:t>
            </a:r>
            <a:r>
              <a:rPr lang="pl-PL" sz="2400" dirty="0" smtClean="0"/>
              <a:t> </a:t>
            </a:r>
            <a:r>
              <a:rPr lang="pl-PL" sz="2400" dirty="0" err="1" smtClean="0"/>
              <a:t>at</a:t>
            </a:r>
            <a:r>
              <a:rPr lang="pl-PL" sz="2400" dirty="0" smtClean="0"/>
              <a:t> high </a:t>
            </a:r>
            <a:r>
              <a:rPr lang="pl-PL" sz="2400" dirty="0" err="1" smtClean="0"/>
              <a:t>quality</a:t>
            </a:r>
            <a:r>
              <a:rPr lang="pl-PL" sz="2400" dirty="0" smtClean="0"/>
              <a:t> of a </a:t>
            </a:r>
            <a:r>
              <a:rPr lang="pl-PL" sz="2400" dirty="0" err="1" smtClean="0"/>
              <a:t>tests</a:t>
            </a:r>
            <a:endParaRPr lang="pl-PL" sz="2400" dirty="0" smtClean="0"/>
          </a:p>
          <a:p>
            <a:r>
              <a:rPr lang="pl-PL" sz="2400" dirty="0" smtClean="0"/>
              <a:t>…</a:t>
            </a:r>
            <a:r>
              <a:rPr lang="pl-PL" sz="2400" dirty="0" err="1" smtClean="0"/>
              <a:t>or</a:t>
            </a:r>
            <a:r>
              <a:rPr lang="pl-PL" sz="2400" dirty="0" smtClean="0"/>
              <a:t> </a:t>
            </a:r>
            <a:r>
              <a:rPr lang="pl-PL" sz="2400" dirty="0" err="1" smtClean="0"/>
              <a:t>when</a:t>
            </a:r>
            <a:r>
              <a:rPr lang="pl-PL" sz="2400" dirty="0" smtClean="0"/>
              <a:t> </a:t>
            </a:r>
            <a:r>
              <a:rPr lang="pl-PL" sz="2400" dirty="0" err="1" smtClean="0"/>
              <a:t>You</a:t>
            </a:r>
            <a:r>
              <a:rPr lang="pl-PL" sz="2400" dirty="0" smtClean="0"/>
              <a:t> </a:t>
            </a:r>
            <a:r>
              <a:rPr lang="pl-PL" sz="2400" dirty="0" err="1" smtClean="0"/>
              <a:t>have</a:t>
            </a:r>
            <a:r>
              <a:rPr lang="pl-PL" sz="2400" dirty="0" smtClean="0"/>
              <a:t> high CC and </a:t>
            </a:r>
            <a:r>
              <a:rPr lang="pl-PL" sz="2400" dirty="0" err="1" smtClean="0"/>
              <a:t>still</a:t>
            </a:r>
            <a:r>
              <a:rPr lang="pl-PL" sz="2400" dirty="0" smtClean="0"/>
              <a:t> </a:t>
            </a:r>
            <a:r>
              <a:rPr lang="pl-PL" sz="2400" dirty="0" err="1" smtClean="0"/>
              <a:t>poor</a:t>
            </a:r>
            <a:r>
              <a:rPr lang="pl-PL" sz="2400" dirty="0" smtClean="0"/>
              <a:t> </a:t>
            </a:r>
            <a:r>
              <a:rPr lang="pl-PL" sz="2400" dirty="0" err="1" smtClean="0"/>
              <a:t>quality</a:t>
            </a:r>
            <a:r>
              <a:rPr lang="pl-PL" sz="2400" dirty="0" smtClean="0"/>
              <a:t> of </a:t>
            </a:r>
            <a:r>
              <a:rPr lang="pl-PL" sz="2400" dirty="0" err="1" smtClean="0"/>
              <a:t>tests</a:t>
            </a:r>
            <a:endParaRPr lang="pl-PL" sz="2400" dirty="0" smtClean="0"/>
          </a:p>
          <a:p>
            <a:r>
              <a:rPr lang="pl-PL" sz="2400" dirty="0" err="1" smtClean="0"/>
              <a:t>Keep</a:t>
            </a:r>
            <a:r>
              <a:rPr lang="pl-PL" sz="2400" dirty="0" smtClean="0"/>
              <a:t> </a:t>
            </a:r>
            <a:r>
              <a:rPr lang="pl-PL" sz="2400" dirty="0" err="1" smtClean="0"/>
              <a:t>code</a:t>
            </a:r>
            <a:r>
              <a:rPr lang="pl-PL" sz="2400" dirty="0" smtClean="0"/>
              <a:t> </a:t>
            </a:r>
            <a:r>
              <a:rPr lang="pl-PL" sz="2400" dirty="0" err="1" smtClean="0"/>
              <a:t>quality</a:t>
            </a:r>
            <a:r>
              <a:rPr lang="pl-PL" sz="2400" dirty="0" smtClean="0"/>
              <a:t> </a:t>
            </a:r>
            <a:r>
              <a:rPr lang="pl-PL" sz="2400" dirty="0" err="1" smtClean="0"/>
              <a:t>when</a:t>
            </a:r>
            <a:r>
              <a:rPr lang="pl-PL" sz="2400" dirty="0" smtClean="0"/>
              <a:t> developing </a:t>
            </a:r>
            <a:r>
              <a:rPr lang="pl-PL" sz="2400" dirty="0" err="1" smtClean="0"/>
              <a:t>tests</a:t>
            </a:r>
            <a:r>
              <a:rPr lang="pl-PL" sz="2400" dirty="0" smtClean="0"/>
              <a:t> !</a:t>
            </a:r>
          </a:p>
          <a:p>
            <a:r>
              <a:rPr lang="pl-PL" sz="2400" dirty="0" smtClean="0"/>
              <a:t>Be </a:t>
            </a:r>
            <a:r>
              <a:rPr lang="pl-PL" sz="2400" dirty="0" err="1" smtClean="0"/>
              <a:t>aware</a:t>
            </a:r>
            <a:r>
              <a:rPr lang="pl-PL" sz="2400" dirty="0" smtClean="0"/>
              <a:t> of </a:t>
            </a:r>
            <a:r>
              <a:rPr lang="pl-PL" sz="2400" dirty="0" err="1" smtClean="0"/>
              <a:t>limitations</a:t>
            </a:r>
            <a:r>
              <a:rPr lang="pl-PL" sz="2400" dirty="0"/>
              <a:t> </a:t>
            </a:r>
            <a:r>
              <a:rPr lang="pl-PL" sz="2400" dirty="0" smtClean="0"/>
              <a:t>and </a:t>
            </a:r>
            <a:r>
              <a:rPr lang="pl-PL" sz="2400" dirty="0" err="1" smtClean="0"/>
              <a:t>corner</a:t>
            </a:r>
            <a:r>
              <a:rPr lang="pl-PL" sz="2400" dirty="0" smtClean="0"/>
              <a:t> </a:t>
            </a:r>
            <a:r>
              <a:rPr lang="pl-PL" sz="2400" dirty="0" err="1" smtClean="0"/>
              <a:t>cases</a:t>
            </a:r>
            <a:endParaRPr lang="pl-PL" sz="2400" dirty="0" smtClean="0"/>
          </a:p>
          <a:p>
            <a:r>
              <a:rPr lang="pl-PL" sz="2400" dirty="0" err="1" smtClean="0"/>
              <a:t>Don’t</a:t>
            </a:r>
            <a:r>
              <a:rPr lang="pl-PL" sz="2400" dirty="0" smtClean="0"/>
              <a:t> </a:t>
            </a:r>
            <a:r>
              <a:rPr lang="pl-PL" sz="2400" dirty="0" err="1" smtClean="0"/>
              <a:t>focus</a:t>
            </a:r>
            <a:r>
              <a:rPr lang="pl-PL" sz="2400" dirty="0" smtClean="0"/>
              <a:t> on 100% CC !</a:t>
            </a:r>
          </a:p>
          <a:p>
            <a:r>
              <a:rPr lang="pl-PL" sz="2400" dirty="0" err="1" smtClean="0"/>
              <a:t>Stay</a:t>
            </a:r>
            <a:r>
              <a:rPr lang="pl-PL" sz="2400" dirty="0" smtClean="0"/>
              <a:t> open-</a:t>
            </a:r>
            <a:r>
              <a:rPr lang="pl-PL" sz="2400" dirty="0" err="1" smtClean="0"/>
              <a:t>minded</a:t>
            </a:r>
            <a:r>
              <a:rPr lang="pl-PL" sz="2400" dirty="0" smtClean="0"/>
              <a:t> </a:t>
            </a:r>
            <a:r>
              <a:rPr lang="pl-PL" sz="2400" dirty="0" smtClean="0">
                <a:sym typeface="Wingdings" panose="05000000000000000000" pitchFamily="2" charset="2"/>
              </a:rPr>
              <a:t></a:t>
            </a:r>
            <a:endParaRPr lang="pl-PL" sz="2400" dirty="0" smtClean="0"/>
          </a:p>
          <a:p>
            <a:endParaRPr lang="pl-PL" sz="2800" dirty="0" smtClean="0"/>
          </a:p>
          <a:p>
            <a:endParaRPr lang="pl-PL" sz="2800" dirty="0"/>
          </a:p>
        </p:txBody>
      </p:sp>
      <p:pic>
        <p:nvPicPr>
          <p:cNvPr id="22531" name="Picture 3" descr="C:\Users\dubelm\AppData\Local\Microsoft\Windows\Temporary Internet Files\Content.IE5\ZQEE01AT\jeremybennett_sticky_note_pad_and_pencil_clip_art_9441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88" y="4376449"/>
            <a:ext cx="1453997" cy="1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6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Questions</a:t>
            </a:r>
            <a:r>
              <a:rPr lang="pl-PL" dirty="0" smtClean="0"/>
              <a:t> ?</a:t>
            </a:r>
            <a:endParaRPr lang="pl-PL" dirty="0"/>
          </a:p>
        </p:txBody>
      </p:sp>
      <p:pic>
        <p:nvPicPr>
          <p:cNvPr id="5122" name="Picture 2" descr="C:\Users\dubelm\AppData\Local\Microsoft\Windows\Temporary Internet Files\Content.IE5\PW2JGQY9\question_makrs_cutie_mark_by_rildraw-d4byewl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16" y="965937"/>
            <a:ext cx="5146886" cy="509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That’s</a:t>
            </a:r>
            <a:r>
              <a:rPr lang="pl-PL" dirty="0" smtClean="0"/>
              <a:t> </a:t>
            </a:r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Folks</a:t>
            </a:r>
            <a:r>
              <a:rPr lang="pl-PL" dirty="0" smtClean="0"/>
              <a:t> !</a:t>
            </a:r>
            <a:endParaRPr lang="pl-PL" dirty="0"/>
          </a:p>
        </p:txBody>
      </p:sp>
      <p:pic>
        <p:nvPicPr>
          <p:cNvPr id="6146" name="Picture 2" descr="http://www.theshirtlist.com/wp-content/uploads/2014/03/Thats-All-Fol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510" y="1214092"/>
            <a:ext cx="48006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Poland Solution Center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210" y="1069005"/>
            <a:ext cx="9144000" cy="4846148"/>
          </a:xfrm>
        </p:spPr>
        <p:txBody>
          <a:bodyPr>
            <a:normAutofit/>
          </a:bodyPr>
          <a:lstStyle/>
          <a:p>
            <a:pPr>
              <a:buClr>
                <a:srgbClr val="5285A9"/>
              </a:buClr>
            </a:pP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Łódź, Białystok, Kielce</a:t>
            </a: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5285A9"/>
              </a:buClr>
            </a:pP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Umowa partnerska z </a:t>
            </a:r>
            <a:r>
              <a:rPr lang="pl-PL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Technology Corporation (PTC)</a:t>
            </a:r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5285A9"/>
              </a:buClr>
            </a:pP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10 lat razem</a:t>
            </a:r>
          </a:p>
          <a:p>
            <a:pPr>
              <a:buClr>
                <a:srgbClr val="5285A9"/>
              </a:buClr>
            </a:pP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Wsparcie dla gałęzi:</a:t>
            </a:r>
          </a:p>
          <a:p>
            <a:pPr lvl="1">
              <a:buClr>
                <a:srgbClr val="5285A9"/>
              </a:buClr>
            </a:pP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PLM (Product </a:t>
            </a:r>
            <a:r>
              <a:rPr lang="pl-PL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Lifecycle</a:t>
            </a: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Management)</a:t>
            </a:r>
          </a:p>
          <a:p>
            <a:pPr lvl="1">
              <a:buClr>
                <a:srgbClr val="5285A9"/>
              </a:buClr>
            </a:pP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SLM (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Lifecycle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Management)</a:t>
            </a:r>
            <a:endParaRPr lang="pl-PL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5285A9"/>
              </a:buClr>
            </a:pPr>
            <a:r>
              <a:rPr lang="pl-PL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(Internet of </a:t>
            </a:r>
            <a:r>
              <a:rPr lang="pl-PL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5285A9"/>
              </a:buClr>
            </a:pP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Bliska współpraca w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ramach PTC R&amp;D</a:t>
            </a:r>
          </a:p>
        </p:txBody>
      </p:sp>
    </p:spTree>
    <p:extLst>
      <p:ext uri="{BB962C8B-B14F-4D97-AF65-F5344CB8AC3E}">
        <p14:creationId xmlns:p14="http://schemas.microsoft.com/office/powerpoint/2010/main" val="35299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Instead</a:t>
            </a:r>
            <a:r>
              <a:rPr lang="pl-PL" dirty="0" smtClean="0"/>
              <a:t> of agenda… </a:t>
            </a:r>
            <a:r>
              <a:rPr lang="pl-PL" dirty="0" err="1" smtClean="0"/>
              <a:t>rise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hand</a:t>
            </a:r>
            <a:r>
              <a:rPr lang="pl-PL" dirty="0" smtClean="0"/>
              <a:t> !</a:t>
            </a:r>
            <a:endParaRPr lang="pl-PL" dirty="0"/>
          </a:p>
        </p:txBody>
      </p:sp>
      <p:sp>
        <p:nvSpPr>
          <p:cNvPr id="5" name="Content Placeholder 1"/>
          <p:cNvSpPr>
            <a:spLocks noGrp="1"/>
          </p:cNvSpPr>
          <p:nvPr/>
        </p:nvSpPr>
        <p:spPr bwMode="auto">
          <a:xfrm>
            <a:off x="222131" y="914400"/>
            <a:ext cx="869973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4213" indent="-228600" algn="l" rtl="0" eaLnBrk="0" fontAlgn="base" hangingPunct="0">
              <a:spcBef>
                <a:spcPts val="0"/>
              </a:spcBef>
              <a:spcAft>
                <a:spcPts val="200"/>
              </a:spcAft>
              <a:buFont typeface="Arial" charset="0"/>
              <a:buChar char="–"/>
              <a:defRPr sz="1800" kern="1200">
                <a:solidFill>
                  <a:srgbClr val="4C4D4F"/>
                </a:solidFill>
                <a:latin typeface="Arial Narrow" pitchFamily="34" charset="0"/>
                <a:ea typeface="+mn-ea"/>
                <a:cs typeface="+mn-cs"/>
              </a:defRPr>
            </a:lvl2pPr>
            <a:lvl3pPr marL="1143000" indent="-228600" algn="l" defTabSz="1085850" rtl="0" eaLnBrk="0" fontAlgn="base" hangingPunct="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  <a:defRPr sz="1600" kern="1200">
                <a:solidFill>
                  <a:srgbClr val="4C4D4F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4C4D4F"/>
                </a:solidFill>
                <a:latin typeface="+mn-lt"/>
                <a:ea typeface="+mn-ea"/>
                <a:cs typeface="+mn-cs"/>
              </a:defRPr>
            </a:lvl4pPr>
            <a:lvl5pPr marL="1827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rgbClr val="4C4D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 smtClean="0"/>
          </a:p>
          <a:p>
            <a:endParaRPr lang="en-US" dirty="0"/>
          </a:p>
        </p:txBody>
      </p:sp>
      <p:pic>
        <p:nvPicPr>
          <p:cNvPr id="3" name="Picture 2" descr="http://blogs.elca.org/hungerrumblings/files/2011/10/grief-ha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506" y="1153104"/>
            <a:ext cx="4241494" cy="527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8809" y="1382350"/>
            <a:ext cx="40431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Unit </a:t>
            </a:r>
            <a:r>
              <a:rPr lang="pl-PL" sz="2800" dirty="0" err="1" smtClean="0"/>
              <a:t>testing</a:t>
            </a:r>
            <a:endParaRPr lang="pl-P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Integration </a:t>
            </a:r>
            <a:r>
              <a:rPr lang="pl-PL" sz="2800" dirty="0" err="1" smtClean="0"/>
              <a:t>testing</a:t>
            </a:r>
            <a:endParaRPr lang="pl-P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TDD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 smtClean="0"/>
              <a:t>Continuous</a:t>
            </a:r>
            <a:r>
              <a:rPr lang="pl-PL" sz="2800" dirty="0" smtClean="0"/>
              <a:t>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 smtClean="0"/>
              <a:t>Code</a:t>
            </a:r>
            <a:r>
              <a:rPr lang="pl-PL" sz="2800" dirty="0" smtClean="0"/>
              <a:t> </a:t>
            </a:r>
            <a:r>
              <a:rPr lang="pl-PL" sz="2800" dirty="0" err="1" smtClean="0"/>
              <a:t>coverage</a:t>
            </a:r>
            <a:r>
              <a:rPr lang="pl-PL" sz="2800" dirty="0" smtClean="0"/>
              <a:t> </a:t>
            </a:r>
            <a:r>
              <a:rPr lang="pl-PL" sz="2800" dirty="0" err="1" smtClean="0"/>
              <a:t>measures</a:t>
            </a:r>
            <a:endParaRPr lang="pl-P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 smtClean="0"/>
              <a:t>Mutation</a:t>
            </a:r>
            <a:r>
              <a:rPr lang="pl-PL" sz="2800" dirty="0" smtClean="0"/>
              <a:t> </a:t>
            </a:r>
            <a:r>
              <a:rPr lang="pl-PL" sz="2800" dirty="0" err="1" smtClean="0"/>
              <a:t>testing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3037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</a:t>
            </a:r>
            <a:r>
              <a:rPr lang="pl-PL" dirty="0" err="1" smtClean="0"/>
              <a:t>testing</a:t>
            </a:r>
            <a:r>
              <a:rPr lang="pl-PL" dirty="0" smtClean="0"/>
              <a:t> ? Test </a:t>
            </a:r>
            <a:r>
              <a:rPr lang="pl-PL" dirty="0" err="1" smtClean="0"/>
              <a:t>Driven</a:t>
            </a:r>
            <a:r>
              <a:rPr lang="pl-PL" dirty="0" smtClean="0"/>
              <a:t> </a:t>
            </a:r>
            <a:r>
              <a:rPr lang="pl-PL" dirty="0" err="1" smtClean="0"/>
              <a:t>what</a:t>
            </a:r>
            <a:r>
              <a:rPr lang="pl-PL" dirty="0" smtClean="0"/>
              <a:t> ?</a:t>
            </a:r>
            <a:endParaRPr lang="pl-PL" dirty="0"/>
          </a:p>
        </p:txBody>
      </p:sp>
      <p:sp>
        <p:nvSpPr>
          <p:cNvPr id="4" name="Conten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176270" y="883920"/>
            <a:ext cx="9144000" cy="450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4213" indent="-228600" algn="l" rtl="0" eaLnBrk="0" fontAlgn="base" hangingPunct="0">
              <a:spcBef>
                <a:spcPts val="0"/>
              </a:spcBef>
              <a:spcAft>
                <a:spcPts val="200"/>
              </a:spcAft>
              <a:buFont typeface="Arial" charset="0"/>
              <a:buChar char="–"/>
              <a:defRPr sz="1800" kern="1200">
                <a:solidFill>
                  <a:srgbClr val="4C4D4F"/>
                </a:solidFill>
                <a:latin typeface="Arial Narrow" pitchFamily="34" charset="0"/>
                <a:ea typeface="+mn-ea"/>
                <a:cs typeface="+mn-cs"/>
              </a:defRPr>
            </a:lvl2pPr>
            <a:lvl3pPr marL="1143000" indent="-228600" algn="l" defTabSz="1085850" rtl="0" eaLnBrk="0" fontAlgn="base" hangingPunct="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  <a:defRPr sz="1600" kern="1200">
                <a:solidFill>
                  <a:srgbClr val="4C4D4F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rgbClr val="4C4D4F"/>
                </a:solidFill>
                <a:latin typeface="+mn-lt"/>
                <a:ea typeface="+mn-ea"/>
                <a:cs typeface="+mn-cs"/>
              </a:defRPr>
            </a:lvl4pPr>
            <a:lvl5pPr marL="1827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rgbClr val="4C4D4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 smtClean="0"/>
          </a:p>
          <a:p>
            <a:pPr>
              <a:buClr>
                <a:srgbClr val="2D3E5C"/>
              </a:buClr>
            </a:pPr>
            <a:r>
              <a:rPr lang="en-US" sz="2600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Testing is cool</a:t>
            </a:r>
          </a:p>
          <a:p>
            <a:pPr>
              <a:buClr>
                <a:srgbClr val="2D3E5C"/>
              </a:buClr>
            </a:pPr>
            <a:r>
              <a:rPr lang="en-US" sz="2600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Testing makes Your life easier</a:t>
            </a:r>
          </a:p>
          <a:p>
            <a:pPr>
              <a:buClr>
                <a:srgbClr val="2D3E5C"/>
              </a:buClr>
            </a:pPr>
            <a:r>
              <a:rPr lang="en-US" sz="2600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Testing makes You work faster</a:t>
            </a:r>
          </a:p>
          <a:p>
            <a:pPr>
              <a:buClr>
                <a:srgbClr val="2D3E5C"/>
              </a:buClr>
            </a:pPr>
            <a:r>
              <a:rPr lang="en-US" sz="2600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Testing makes Your code better</a:t>
            </a:r>
          </a:p>
          <a:p>
            <a:pPr>
              <a:buClr>
                <a:srgbClr val="2D3E5C"/>
              </a:buClr>
            </a:pPr>
            <a:r>
              <a:rPr lang="en-US" sz="2600" dirty="0" smtClean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Write </a:t>
            </a:r>
            <a:r>
              <a:rPr lang="en-US" sz="2600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test then </a:t>
            </a:r>
            <a:r>
              <a:rPr lang="en-US" sz="2600" dirty="0" smtClean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code</a:t>
            </a:r>
            <a:r>
              <a:rPr lang="pl-PL" sz="2600" dirty="0" smtClean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lang="pl-PL" sz="2600" dirty="0" err="1" smtClean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aka</a:t>
            </a:r>
            <a:r>
              <a:rPr lang="pl-PL" sz="2600" dirty="0" smtClean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 TDD</a:t>
            </a:r>
            <a:endParaRPr lang="en-US" sz="2600" dirty="0">
              <a:solidFill>
                <a:srgbClr val="2D3E5C"/>
              </a:solidFill>
              <a:latin typeface="Calibri" pitchFamily="34" charset="0"/>
              <a:ea typeface="+mj-ea"/>
              <a:cs typeface="Calibri" pitchFamily="34" charset="0"/>
            </a:endParaRPr>
          </a:p>
          <a:p>
            <a:pPr>
              <a:buClr>
                <a:srgbClr val="2D3E5C"/>
              </a:buClr>
            </a:pPr>
            <a:r>
              <a:rPr lang="en-US" sz="2600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Writing </a:t>
            </a:r>
            <a:r>
              <a:rPr lang="en-US" sz="2600" b="1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good</a:t>
            </a:r>
            <a:r>
              <a:rPr lang="en-US" sz="2600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 tests is </a:t>
            </a:r>
            <a:r>
              <a:rPr lang="en-US" sz="2600" b="1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hard</a:t>
            </a:r>
            <a:r>
              <a:rPr lang="en-US" sz="2600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 and takes </a:t>
            </a:r>
            <a:r>
              <a:rPr lang="en-US" sz="2600" b="1" dirty="0">
                <a:solidFill>
                  <a:srgbClr val="2D3E5C"/>
                </a:solidFill>
                <a:latin typeface="Calibri" pitchFamily="34" charset="0"/>
                <a:ea typeface="+mj-ea"/>
                <a:cs typeface="Calibri" pitchFamily="34" charset="0"/>
              </a:rPr>
              <a:t>practice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54" y="1079614"/>
            <a:ext cx="2840557" cy="296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3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coverage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228158"/>
            <a:ext cx="9144000" cy="1559109"/>
          </a:xfrm>
        </p:spPr>
        <p:txBody>
          <a:bodyPr/>
          <a:lstStyle/>
          <a:p>
            <a:pPr marL="198900" indent="0">
              <a:buNone/>
            </a:pPr>
            <a:r>
              <a:rPr lang="pl-PL" dirty="0" smtClean="0"/>
              <a:t>„</a:t>
            </a:r>
            <a:r>
              <a:rPr lang="en-US" dirty="0"/>
              <a:t>In computer science, </a:t>
            </a:r>
            <a:r>
              <a:rPr lang="en-US" b="1" dirty="0"/>
              <a:t>code coverage </a:t>
            </a:r>
            <a:r>
              <a:rPr lang="en-US" dirty="0"/>
              <a:t>is a measure used to describe the degree to which the source code of a program is tested</a:t>
            </a:r>
            <a:r>
              <a:rPr lang="pl-PL" dirty="0" smtClean="0"/>
              <a:t>”</a:t>
            </a:r>
          </a:p>
          <a:p>
            <a:pPr marL="198900" indent="0" algn="r">
              <a:buNone/>
            </a:pPr>
            <a:r>
              <a:rPr lang="pl-PL" i="1" dirty="0"/>
              <a:t>Wikipedia - https://en.wikipedia.org/wiki/Code_coverage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81" y="2282446"/>
            <a:ext cx="5859884" cy="388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3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coverage</a:t>
            </a:r>
            <a:r>
              <a:rPr lang="pl-PL" dirty="0" smtClean="0"/>
              <a:t> - </a:t>
            </a:r>
            <a:r>
              <a:rPr lang="pl-PL" dirty="0" err="1" smtClean="0"/>
              <a:t>tools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sz="2400" dirty="0" err="1" smtClean="0"/>
              <a:t>Clover</a:t>
            </a:r>
            <a:endParaRPr lang="pl-PL" sz="2400" dirty="0" smtClean="0"/>
          </a:p>
          <a:p>
            <a:r>
              <a:rPr lang="pl-PL" sz="2400" dirty="0" err="1" smtClean="0"/>
              <a:t>EclEmma</a:t>
            </a:r>
            <a:endParaRPr lang="pl-PL" sz="2400" dirty="0" smtClean="0"/>
          </a:p>
          <a:p>
            <a:r>
              <a:rPr lang="pl-PL" sz="2400" dirty="0" err="1" smtClean="0"/>
              <a:t>Cobertura</a:t>
            </a:r>
            <a:endParaRPr lang="pl-PL" sz="2400" dirty="0" smtClean="0"/>
          </a:p>
          <a:p>
            <a:r>
              <a:rPr lang="pl-PL" sz="2400" dirty="0" smtClean="0"/>
              <a:t>And </a:t>
            </a:r>
            <a:r>
              <a:rPr lang="pl-PL" sz="2400" dirty="0" err="1" smtClean="0"/>
              <a:t>more</a:t>
            </a:r>
            <a:r>
              <a:rPr lang="pl-PL" sz="2400" dirty="0" smtClean="0"/>
              <a:t>…</a:t>
            </a:r>
          </a:p>
          <a:p>
            <a:endParaRPr lang="pl-PL" dirty="0"/>
          </a:p>
        </p:txBody>
      </p:sp>
      <p:pic>
        <p:nvPicPr>
          <p:cNvPr id="3074" name="Picture 2" descr="C:\Users\dubelm\AppData\Local\Microsoft\Windows\Temporary Internet Files\Content.IE5\NK7X7ODK\Screen-Shot-2014-01-23-at-3.05.04-PM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04" y="1525193"/>
            <a:ext cx="2453640" cy="272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3" y="4394869"/>
            <a:ext cx="3001963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74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100%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Coverage</a:t>
            </a:r>
            <a:r>
              <a:rPr lang="pl-PL" dirty="0" smtClean="0"/>
              <a:t> = Holy </a:t>
            </a:r>
            <a:r>
              <a:rPr lang="pl-PL" dirty="0" err="1" smtClean="0"/>
              <a:t>Grail</a:t>
            </a:r>
            <a:r>
              <a:rPr lang="pl-PL" dirty="0" smtClean="0"/>
              <a:t> ?</a:t>
            </a:r>
            <a:endParaRPr lang="pl-P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88" y="1183854"/>
            <a:ext cx="59626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31346" y="4331799"/>
            <a:ext cx="6830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Robert </a:t>
            </a:r>
            <a:r>
              <a:rPr lang="pl-PL" dirty="0" smtClean="0"/>
              <a:t>C. Martin </a:t>
            </a:r>
            <a:r>
              <a:rPr lang="pl-PL" dirty="0"/>
              <a:t>(</a:t>
            </a:r>
            <a:r>
              <a:rPr lang="pl-PL" dirty="0" err="1"/>
              <a:t>Uncle</a:t>
            </a:r>
            <a:r>
              <a:rPr lang="pl-PL" dirty="0"/>
              <a:t> Bob)</a:t>
            </a:r>
            <a:br>
              <a:rPr lang="pl-PL" dirty="0"/>
            </a:br>
            <a:r>
              <a:rPr lang="pl-PL" dirty="0"/>
              <a:t>https://twitter.com/unclebobmartin/status/55966620509667328</a:t>
            </a:r>
          </a:p>
        </p:txBody>
      </p:sp>
    </p:spTree>
    <p:extLst>
      <p:ext uri="{BB962C8B-B14F-4D97-AF65-F5344CB8AC3E}">
        <p14:creationId xmlns:p14="http://schemas.microsoft.com/office/powerpoint/2010/main" val="303932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T_szablonPPT_2015" id="{00D28BF2-50F8-4D35-BA48-1DA7B1A3A3EB}" vid="{2E3B21DC-C550-4265-AC51-6DEC4C8B7307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TT_szablon_PPT (1)</Template>
  <TotalTime>5924</TotalTime>
  <Words>1056</Words>
  <Application>Microsoft Office PowerPoint</Application>
  <PresentationFormat>Pokaz na ekranie (4:3)</PresentationFormat>
  <Paragraphs>230</Paragraphs>
  <Slides>38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Times New Roman</vt:lpstr>
      <vt:lpstr>Wingdings</vt:lpstr>
      <vt:lpstr>Office Theme</vt:lpstr>
      <vt:lpstr>Mutanci są wśród nas – testy mutacyjne</vt:lpstr>
      <vt:lpstr>Transition Technologies</vt:lpstr>
      <vt:lpstr>Stale powiększająca się liczba oddziałów</vt:lpstr>
      <vt:lpstr>Poland Solution Center</vt:lpstr>
      <vt:lpstr>Instead of agenda… rise Your hand !</vt:lpstr>
      <vt:lpstr>Why testing ? Test Driven what ?</vt:lpstr>
      <vt:lpstr>Code coverage</vt:lpstr>
      <vt:lpstr>Code coverage - tools</vt:lpstr>
      <vt:lpstr>100% Code Coverage = Holy Grail ?</vt:lpstr>
      <vt:lpstr>100% Code Coverage = Holy Grail ?</vt:lpstr>
      <vt:lpstr>Code Coverage = code quality metric ?</vt:lpstr>
      <vt:lpstr>Mutation testing</vt:lpstr>
      <vt:lpstr>Mutation</vt:lpstr>
      <vt:lpstr>Mutation workflow – standard testing</vt:lpstr>
      <vt:lpstr>Mutation workflow – mutation testing</vt:lpstr>
      <vt:lpstr>Mutation workflow – testing outcome</vt:lpstr>
      <vt:lpstr>Killing mutants (in code)</vt:lpstr>
      <vt:lpstr>So gooood… why not used widely since ages ?</vt:lpstr>
      <vt:lpstr>Tools for Java</vt:lpstr>
      <vt:lpstr>PIT</vt:lpstr>
      <vt:lpstr>Mutators</vt:lpstr>
      <vt:lpstr>Mutators</vt:lpstr>
      <vt:lpstr>Mutators</vt:lpstr>
      <vt:lpstr>Mutators</vt:lpstr>
      <vt:lpstr>Mutators</vt:lpstr>
      <vt:lpstr>Mutators</vt:lpstr>
      <vt:lpstr>Demo</vt:lpstr>
      <vt:lpstr>Time metrics…</vt:lpstr>
      <vt:lpstr>Configure !</vt:lpstr>
      <vt:lpstr>Configure – setting target classes</vt:lpstr>
      <vt:lpstr>Configure – limit dependency distance</vt:lpstr>
      <vt:lpstr>Configure – limit number of mutations</vt:lpstr>
      <vt:lpstr>Configure !</vt:lpstr>
      <vt:lpstr>Configure !</vt:lpstr>
      <vt:lpstr>Tips and tricks</vt:lpstr>
      <vt:lpstr>Summary</vt:lpstr>
      <vt:lpstr>Questions ?</vt:lpstr>
      <vt:lpstr>That’s all Folks !</vt:lpstr>
    </vt:vector>
  </TitlesOfParts>
  <Company>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JSP-Custom Tags, Tomcat</dc:subject>
  <dc:creator>Anna Niklewicz-Perczak</dc:creator>
  <cp:keywords>JSP, Custom Tag, Tomcat</cp:keywords>
  <cp:lastModifiedBy>Michał Dubel</cp:lastModifiedBy>
  <cp:revision>169</cp:revision>
  <dcterms:created xsi:type="dcterms:W3CDTF">2016-01-26T10:34:40Z</dcterms:created>
  <dcterms:modified xsi:type="dcterms:W3CDTF">2017-03-14T09:47:21Z</dcterms:modified>
</cp:coreProperties>
</file>